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8.xml" ContentType="application/vnd.openxmlformats-officedocument.presentationml.notesSlide+xml"/>
  <Override PartName="/ppt/charts/chart3.xml" ContentType="application/vnd.openxmlformats-officedocument.drawingml.chart+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12.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13.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14.xml" ContentType="application/vnd.openxmlformats-officedocument.presentationml.notesSlide+xml"/>
  <Override PartName="/ppt/charts/chart11.xml" ContentType="application/vnd.openxmlformats-officedocument.drawingml.chart+xml"/>
  <Override PartName="/ppt/notesSlides/notesSlide15.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notesSlides/notesSlide16.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3" r:id="rId4"/>
  </p:sldMasterIdLst>
  <p:notesMasterIdLst>
    <p:notesMasterId r:id="rId25"/>
  </p:notesMasterIdLst>
  <p:handoutMasterIdLst>
    <p:handoutMasterId r:id="rId26"/>
  </p:handoutMasterIdLst>
  <p:sldIdLst>
    <p:sldId id="269" r:id="rId5"/>
    <p:sldId id="274" r:id="rId6"/>
    <p:sldId id="291" r:id="rId7"/>
    <p:sldId id="292" r:id="rId8"/>
    <p:sldId id="295" r:id="rId9"/>
    <p:sldId id="294" r:id="rId10"/>
    <p:sldId id="280" r:id="rId11"/>
    <p:sldId id="277" r:id="rId12"/>
    <p:sldId id="278" r:id="rId13"/>
    <p:sldId id="279" r:id="rId14"/>
    <p:sldId id="285" r:id="rId15"/>
    <p:sldId id="283" r:id="rId16"/>
    <p:sldId id="289" r:id="rId17"/>
    <p:sldId id="290" r:id="rId18"/>
    <p:sldId id="281" r:id="rId19"/>
    <p:sldId id="288" r:id="rId20"/>
    <p:sldId id="284" r:id="rId21"/>
    <p:sldId id="287" r:id="rId22"/>
    <p:sldId id="293" r:id="rId23"/>
    <p:sldId id="296" r:id="rId2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0"/>
      </a:spcBef>
      <a:spcAft>
        <a:spcPct val="0"/>
      </a:spcAft>
      <a:defRPr sz="24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0"/>
      </a:spcBef>
      <a:spcAft>
        <a:spcPct val="0"/>
      </a:spcAft>
      <a:defRPr sz="24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0"/>
      </a:spcBef>
      <a:spcAft>
        <a:spcPct val="0"/>
      </a:spcAft>
      <a:defRPr sz="24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0"/>
      </a:spcBef>
      <a:spcAft>
        <a:spcPct val="0"/>
      </a:spcAft>
      <a:defRPr sz="24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2400"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sz="2400"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sz="2400"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sz="2400" kern="1200">
        <a:solidFill>
          <a:schemeClr val="tx1"/>
        </a:solidFill>
        <a:latin typeface="Arial" charset="0"/>
        <a:ea typeface="ヒラギノ角ゴ Pro W3" charset="-128"/>
        <a:cs typeface="ヒラギノ角ゴ Pro W3"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A8B9C5"/>
    <a:srgbClr val="AAFF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03" autoAdjust="0"/>
    <p:restoredTop sz="88466" autoAdjust="0"/>
  </p:normalViewPr>
  <p:slideViewPr>
    <p:cSldViewPr showGuides="1">
      <p:cViewPr>
        <p:scale>
          <a:sx n="100" d="100"/>
          <a:sy n="100" d="100"/>
        </p:scale>
        <p:origin x="-994" y="-58"/>
      </p:cViewPr>
      <p:guideLst>
        <p:guide orient="horz" pos="768"/>
        <p:guide pos="5088"/>
        <p:guide pos="960"/>
        <p:guide pos="1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2377338921344597E-2"/>
          <c:y val="2.6161922067433903E-2"/>
          <c:w val="0.92762267716535463"/>
          <c:h val="0.65046847341756764"/>
        </c:manualLayout>
      </c:layout>
      <c:barChart>
        <c:barDir val="col"/>
        <c:grouping val="clustered"/>
        <c:varyColors val="0"/>
        <c:ser>
          <c:idx val="0"/>
          <c:order val="0"/>
          <c:tx>
            <c:strRef>
              <c:f>Sheet1!$B$1</c:f>
              <c:strCache>
                <c:ptCount val="1"/>
                <c:pt idx="0">
                  <c:v>I want my child to pursue</c:v>
                </c:pt>
              </c:strCache>
            </c:strRef>
          </c:tx>
          <c:invertIfNegative val="0"/>
          <c:dLbls>
            <c:dLbl>
              <c:idx val="0"/>
              <c:spPr/>
              <c:txPr>
                <a:bodyPr/>
                <a:lstStyle/>
                <a:p>
                  <a:pPr>
                    <a:defRPr sz="1300" b="1">
                      <a:solidFill>
                        <a:schemeClr val="tx1"/>
                      </a:solidFill>
                      <a:latin typeface="Calibri" pitchFamily="34" charset="0"/>
                    </a:defRPr>
                  </a:pPr>
                  <a:endParaRPr lang="en-US"/>
                </a:p>
              </c:txPr>
              <c:showLegendKey val="0"/>
              <c:showVal val="1"/>
              <c:showCatName val="0"/>
              <c:showSerName val="0"/>
              <c:showPercent val="0"/>
              <c:showBubbleSize val="0"/>
            </c:dLbl>
            <c:txPr>
              <a:bodyPr/>
              <a:lstStyle/>
              <a:p>
                <a:pPr>
                  <a:defRPr sz="1300">
                    <a:solidFill>
                      <a:schemeClr val="tx1"/>
                    </a:solidFill>
                    <a:latin typeface="Calibri" pitchFamily="34" charset="0"/>
                  </a:defRPr>
                </a:pPr>
                <a:endParaRPr lang="en-US"/>
              </a:p>
            </c:txPr>
            <c:showLegendKey val="0"/>
            <c:showVal val="1"/>
            <c:showCatName val="0"/>
            <c:showSerName val="0"/>
            <c:showPercent val="0"/>
            <c:showBubbleSize val="0"/>
            <c:showLeaderLines val="0"/>
          </c:dLbls>
          <c:cat>
            <c:strRef>
              <c:f>Sheet1!$A$2:$A$9</c:f>
              <c:strCache>
                <c:ptCount val="8"/>
                <c:pt idx="0">
                  <c:v>STEM Career            (in total)</c:v>
                </c:pt>
                <c:pt idx="1">
                  <c:v>Scientist</c:v>
                </c:pt>
                <c:pt idx="2">
                  <c:v>Engineer</c:v>
                </c:pt>
                <c:pt idx="3">
                  <c:v>Physician/Dentist</c:v>
                </c:pt>
                <c:pt idx="4">
                  <c:v>IT Professional</c:v>
                </c:pt>
                <c:pt idx="5">
                  <c:v>Computer Scientist</c:v>
                </c:pt>
                <c:pt idx="6">
                  <c:v>Mathematician</c:v>
                </c:pt>
                <c:pt idx="7">
                  <c:v>Other STEM Career</c:v>
                </c:pt>
              </c:strCache>
            </c:strRef>
          </c:cat>
          <c:val>
            <c:numRef>
              <c:f>Sheet1!$B$2:$B$9</c:f>
              <c:numCache>
                <c:formatCode>0%</c:formatCode>
                <c:ptCount val="8"/>
                <c:pt idx="0">
                  <c:v>0.5</c:v>
                </c:pt>
                <c:pt idx="1">
                  <c:v>0.2400000000000001</c:v>
                </c:pt>
                <c:pt idx="2">
                  <c:v>0.2100000000000001</c:v>
                </c:pt>
                <c:pt idx="3">
                  <c:v>0.17</c:v>
                </c:pt>
                <c:pt idx="4">
                  <c:v>0.15000000000000011</c:v>
                </c:pt>
                <c:pt idx="5">
                  <c:v>0.15000000000000011</c:v>
                </c:pt>
                <c:pt idx="6">
                  <c:v>0.11000000000000004</c:v>
                </c:pt>
                <c:pt idx="7">
                  <c:v>6.0000000000000039E-2</c:v>
                </c:pt>
              </c:numCache>
            </c:numRef>
          </c:val>
        </c:ser>
        <c:ser>
          <c:idx val="1"/>
          <c:order val="1"/>
          <c:tx>
            <c:strRef>
              <c:f>Sheet1!$C$1</c:f>
              <c:strCache>
                <c:ptCount val="1"/>
                <c:pt idx="0">
                  <c:v>My child wants to pursue</c:v>
                </c:pt>
              </c:strCache>
            </c:strRef>
          </c:tx>
          <c:invertIfNegative val="0"/>
          <c:dLbls>
            <c:dLbl>
              <c:idx val="0"/>
              <c:spPr/>
              <c:txPr>
                <a:bodyPr/>
                <a:lstStyle/>
                <a:p>
                  <a:pPr>
                    <a:defRPr sz="1300" b="1">
                      <a:solidFill>
                        <a:schemeClr val="tx1"/>
                      </a:solidFill>
                      <a:latin typeface="Calibri" pitchFamily="34" charset="0"/>
                    </a:defRPr>
                  </a:pPr>
                  <a:endParaRPr lang="en-US"/>
                </a:p>
              </c:txPr>
              <c:showLegendKey val="0"/>
              <c:showVal val="1"/>
              <c:showCatName val="0"/>
              <c:showSerName val="0"/>
              <c:showPercent val="0"/>
              <c:showBubbleSize val="0"/>
            </c:dLbl>
            <c:txPr>
              <a:bodyPr/>
              <a:lstStyle/>
              <a:p>
                <a:pPr>
                  <a:defRPr sz="1300">
                    <a:solidFill>
                      <a:schemeClr val="tx1"/>
                    </a:solidFill>
                    <a:latin typeface="Calibri" pitchFamily="34" charset="0"/>
                  </a:defRPr>
                </a:pPr>
                <a:endParaRPr lang="en-US"/>
              </a:p>
            </c:txPr>
            <c:showLegendKey val="0"/>
            <c:showVal val="1"/>
            <c:showCatName val="0"/>
            <c:showSerName val="0"/>
            <c:showPercent val="0"/>
            <c:showBubbleSize val="0"/>
            <c:showLeaderLines val="0"/>
          </c:dLbls>
          <c:cat>
            <c:strRef>
              <c:f>Sheet1!$A$2:$A$9</c:f>
              <c:strCache>
                <c:ptCount val="8"/>
                <c:pt idx="0">
                  <c:v>STEM Career            (in total)</c:v>
                </c:pt>
                <c:pt idx="1">
                  <c:v>Scientist</c:v>
                </c:pt>
                <c:pt idx="2">
                  <c:v>Engineer</c:v>
                </c:pt>
                <c:pt idx="3">
                  <c:v>Physician/Dentist</c:v>
                </c:pt>
                <c:pt idx="4">
                  <c:v>IT Professional</c:v>
                </c:pt>
                <c:pt idx="5">
                  <c:v>Computer Scientist</c:v>
                </c:pt>
                <c:pt idx="6">
                  <c:v>Mathematician</c:v>
                </c:pt>
                <c:pt idx="7">
                  <c:v>Other STEM Career</c:v>
                </c:pt>
              </c:strCache>
            </c:strRef>
          </c:cat>
          <c:val>
            <c:numRef>
              <c:f>Sheet1!$C$2:$C$9</c:f>
              <c:numCache>
                <c:formatCode>0%</c:formatCode>
                <c:ptCount val="8"/>
                <c:pt idx="0">
                  <c:v>0.42000000000000021</c:v>
                </c:pt>
                <c:pt idx="1">
                  <c:v>0.17</c:v>
                </c:pt>
                <c:pt idx="2">
                  <c:v>9.0000000000000066E-2</c:v>
                </c:pt>
                <c:pt idx="3">
                  <c:v>0.13</c:v>
                </c:pt>
                <c:pt idx="4">
                  <c:v>4.0000000000000036E-2</c:v>
                </c:pt>
                <c:pt idx="5">
                  <c:v>8.0000000000000071E-2</c:v>
                </c:pt>
                <c:pt idx="6">
                  <c:v>5.0000000000000031E-2</c:v>
                </c:pt>
                <c:pt idx="7">
                  <c:v>6.0000000000000039E-2</c:v>
                </c:pt>
              </c:numCache>
            </c:numRef>
          </c:val>
        </c:ser>
        <c:dLbls>
          <c:showLegendKey val="0"/>
          <c:showVal val="0"/>
          <c:showCatName val="0"/>
          <c:showSerName val="0"/>
          <c:showPercent val="0"/>
          <c:showBubbleSize val="0"/>
        </c:dLbls>
        <c:gapWidth val="150"/>
        <c:axId val="217971712"/>
        <c:axId val="217998080"/>
      </c:barChart>
      <c:catAx>
        <c:axId val="217971712"/>
        <c:scaling>
          <c:orientation val="minMax"/>
        </c:scaling>
        <c:delete val="0"/>
        <c:axPos val="b"/>
        <c:numFmt formatCode="General" sourceLinked="1"/>
        <c:majorTickMark val="out"/>
        <c:minorTickMark val="none"/>
        <c:tickLblPos val="nextTo"/>
        <c:spPr>
          <a:ln>
            <a:noFill/>
          </a:ln>
        </c:spPr>
        <c:txPr>
          <a:bodyPr/>
          <a:lstStyle/>
          <a:p>
            <a:pPr>
              <a:defRPr sz="1200">
                <a:solidFill>
                  <a:schemeClr val="tx1">
                    <a:lumMod val="50000"/>
                  </a:schemeClr>
                </a:solidFill>
                <a:latin typeface="Calibri" pitchFamily="34" charset="0"/>
              </a:defRPr>
            </a:pPr>
            <a:endParaRPr lang="en-US"/>
          </a:p>
        </c:txPr>
        <c:crossAx val="217998080"/>
        <c:crosses val="autoZero"/>
        <c:auto val="1"/>
        <c:lblAlgn val="ctr"/>
        <c:lblOffset val="100"/>
        <c:noMultiLvlLbl val="0"/>
      </c:catAx>
      <c:valAx>
        <c:axId val="217998080"/>
        <c:scaling>
          <c:orientation val="minMax"/>
        </c:scaling>
        <c:delete val="1"/>
        <c:axPos val="l"/>
        <c:numFmt formatCode="0%" sourceLinked="1"/>
        <c:majorTickMark val="out"/>
        <c:minorTickMark val="none"/>
        <c:tickLblPos val="none"/>
        <c:crossAx val="21797171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580400664202685"/>
          <c:y val="0"/>
          <c:w val="0.47680768313051913"/>
          <c:h val="0.9640974812359"/>
        </c:manualLayout>
      </c:layout>
      <c:barChart>
        <c:barDir val="bar"/>
        <c:grouping val="clustered"/>
        <c:varyColors val="0"/>
        <c:ser>
          <c:idx val="0"/>
          <c:order val="0"/>
          <c:tx>
            <c:strRef>
              <c:f>Sheet1!$B$1</c:f>
              <c:strCache>
                <c:ptCount val="1"/>
                <c:pt idx="0">
                  <c:v>Females</c:v>
                </c:pt>
              </c:strCache>
            </c:strRef>
          </c:tx>
          <c:spPr>
            <a:solidFill>
              <a:schemeClr val="accent3"/>
            </a:solidFill>
            <a:ln>
              <a:solidFill>
                <a:srgbClr val="FFFFFF"/>
              </a:solidFill>
            </a:ln>
          </c:spPr>
          <c:invertIfNegative val="0"/>
          <c:dLbls>
            <c:txPr>
              <a:bodyPr/>
              <a:lstStyle/>
              <a:p>
                <a:pPr>
                  <a:defRPr sz="1200">
                    <a:solidFill>
                      <a:schemeClr val="tx1">
                        <a:lumMod val="50000"/>
                      </a:schemeClr>
                    </a:solidFill>
                    <a:latin typeface="Calibri" pitchFamily="34" charset="0"/>
                  </a:defRPr>
                </a:pPr>
                <a:endParaRPr lang="en-US"/>
              </a:p>
            </c:txPr>
            <c:showLegendKey val="0"/>
            <c:showVal val="1"/>
            <c:showCatName val="0"/>
            <c:showSerName val="0"/>
            <c:showPercent val="0"/>
            <c:showBubbleSize val="0"/>
            <c:showLeaderLines val="0"/>
          </c:dLbls>
          <c:cat>
            <c:strRef>
              <c:f>Sheet1!$A$2:$A$12</c:f>
              <c:strCache>
                <c:ptCount val="11"/>
                <c:pt idx="0">
                  <c:v>Other</c:v>
                </c:pt>
                <c:pt idx="1">
                  <c:v>Science fairs/contests</c:v>
                </c:pt>
                <c:pt idx="2">
                  <c:v>A famous person in the field</c:v>
                </c:pt>
                <c:pt idx="3">
                  <c:v>A mentor</c:v>
                </c:pt>
                <c:pt idx="4">
                  <c:v>Work/internship</c:v>
                </c:pt>
                <c:pt idx="5">
                  <c:v>Clubs or activities</c:v>
                </c:pt>
                <c:pt idx="6">
                  <c:v>Visiting museums</c:v>
                </c:pt>
                <c:pt idx="7">
                  <c:v>A parent or relative</c:v>
                </c:pt>
                <c:pt idx="8">
                  <c:v>Games or toys</c:v>
                </c:pt>
                <c:pt idx="9">
                  <c:v>TV, movies or books</c:v>
                </c:pt>
                <c:pt idx="10">
                  <c:v>A teacher or class</c:v>
                </c:pt>
              </c:strCache>
            </c:strRef>
          </c:cat>
          <c:val>
            <c:numRef>
              <c:f>Sheet1!$B$2:$B$12</c:f>
              <c:numCache>
                <c:formatCode>0%</c:formatCode>
                <c:ptCount val="11"/>
                <c:pt idx="0">
                  <c:v>0.04</c:v>
                </c:pt>
                <c:pt idx="1">
                  <c:v>0.06</c:v>
                </c:pt>
                <c:pt idx="2">
                  <c:v>0.05</c:v>
                </c:pt>
                <c:pt idx="3">
                  <c:v>0.14000000000000001</c:v>
                </c:pt>
                <c:pt idx="4">
                  <c:v>0.23</c:v>
                </c:pt>
                <c:pt idx="5">
                  <c:v>0.27</c:v>
                </c:pt>
                <c:pt idx="6">
                  <c:v>0.4</c:v>
                </c:pt>
                <c:pt idx="7">
                  <c:v>0.39</c:v>
                </c:pt>
                <c:pt idx="8">
                  <c:v>0.28999999999999998</c:v>
                </c:pt>
                <c:pt idx="9">
                  <c:v>0.46</c:v>
                </c:pt>
                <c:pt idx="10">
                  <c:v>0.68</c:v>
                </c:pt>
              </c:numCache>
            </c:numRef>
          </c:val>
        </c:ser>
        <c:ser>
          <c:idx val="1"/>
          <c:order val="1"/>
          <c:tx>
            <c:strRef>
              <c:f>Sheet1!$C$1</c:f>
              <c:strCache>
                <c:ptCount val="1"/>
                <c:pt idx="0">
                  <c:v>Males</c:v>
                </c:pt>
              </c:strCache>
            </c:strRef>
          </c:tx>
          <c:spPr>
            <a:solidFill>
              <a:schemeClr val="accent4"/>
            </a:solidFill>
            <a:ln>
              <a:solidFill>
                <a:srgbClr val="FFFFFF"/>
              </a:solidFill>
            </a:ln>
          </c:spPr>
          <c:invertIfNegative val="0"/>
          <c:dLbls>
            <c:txPr>
              <a:bodyPr/>
              <a:lstStyle/>
              <a:p>
                <a:pPr>
                  <a:defRPr sz="1200">
                    <a:solidFill>
                      <a:schemeClr val="tx1">
                        <a:lumMod val="50000"/>
                      </a:schemeClr>
                    </a:solidFill>
                  </a:defRPr>
                </a:pPr>
                <a:endParaRPr lang="en-US"/>
              </a:p>
            </c:txPr>
            <c:showLegendKey val="0"/>
            <c:showVal val="1"/>
            <c:showCatName val="0"/>
            <c:showSerName val="0"/>
            <c:showPercent val="0"/>
            <c:showBubbleSize val="0"/>
            <c:showLeaderLines val="0"/>
          </c:dLbls>
          <c:cat>
            <c:strRef>
              <c:f>Sheet1!$A$2:$A$12</c:f>
              <c:strCache>
                <c:ptCount val="11"/>
                <c:pt idx="0">
                  <c:v>Other</c:v>
                </c:pt>
                <c:pt idx="1">
                  <c:v>Science fairs/contests</c:v>
                </c:pt>
                <c:pt idx="2">
                  <c:v>A famous person in the field</c:v>
                </c:pt>
                <c:pt idx="3">
                  <c:v>A mentor</c:v>
                </c:pt>
                <c:pt idx="4">
                  <c:v>Work/internship</c:v>
                </c:pt>
                <c:pt idx="5">
                  <c:v>Clubs or activities</c:v>
                </c:pt>
                <c:pt idx="6">
                  <c:v>Visiting museums</c:v>
                </c:pt>
                <c:pt idx="7">
                  <c:v>A parent or relative</c:v>
                </c:pt>
                <c:pt idx="8">
                  <c:v>Games or toys</c:v>
                </c:pt>
                <c:pt idx="9">
                  <c:v>TV, movies or books</c:v>
                </c:pt>
                <c:pt idx="10">
                  <c:v>A teacher or class</c:v>
                </c:pt>
              </c:strCache>
            </c:strRef>
          </c:cat>
          <c:val>
            <c:numRef>
              <c:f>Sheet1!$C$2:$C$12</c:f>
              <c:numCache>
                <c:formatCode>0%</c:formatCode>
                <c:ptCount val="11"/>
                <c:pt idx="0">
                  <c:v>0.02</c:v>
                </c:pt>
                <c:pt idx="1">
                  <c:v>0.04</c:v>
                </c:pt>
                <c:pt idx="2">
                  <c:v>0.11</c:v>
                </c:pt>
                <c:pt idx="3">
                  <c:v>0.16</c:v>
                </c:pt>
                <c:pt idx="4">
                  <c:v>0.11</c:v>
                </c:pt>
                <c:pt idx="5">
                  <c:v>0.25</c:v>
                </c:pt>
                <c:pt idx="6">
                  <c:v>0.28000000000000003</c:v>
                </c:pt>
                <c:pt idx="7">
                  <c:v>0.34</c:v>
                </c:pt>
                <c:pt idx="8">
                  <c:v>0.61</c:v>
                </c:pt>
                <c:pt idx="9">
                  <c:v>0.55000000000000004</c:v>
                </c:pt>
                <c:pt idx="10">
                  <c:v>0.51</c:v>
                </c:pt>
              </c:numCache>
            </c:numRef>
          </c:val>
        </c:ser>
        <c:dLbls>
          <c:showLegendKey val="0"/>
          <c:showVal val="0"/>
          <c:showCatName val="0"/>
          <c:showSerName val="0"/>
          <c:showPercent val="0"/>
          <c:showBubbleSize val="0"/>
        </c:dLbls>
        <c:gapWidth val="150"/>
        <c:axId val="218262528"/>
        <c:axId val="218305280"/>
      </c:barChart>
      <c:catAx>
        <c:axId val="218262528"/>
        <c:scaling>
          <c:orientation val="minMax"/>
        </c:scaling>
        <c:delete val="0"/>
        <c:axPos val="l"/>
        <c:majorTickMark val="out"/>
        <c:minorTickMark val="none"/>
        <c:tickLblPos val="nextTo"/>
        <c:spPr>
          <a:ln>
            <a:noFill/>
          </a:ln>
        </c:spPr>
        <c:txPr>
          <a:bodyPr/>
          <a:lstStyle/>
          <a:p>
            <a:pPr>
              <a:defRPr sz="1200">
                <a:solidFill>
                  <a:schemeClr val="tx1">
                    <a:lumMod val="50000"/>
                  </a:schemeClr>
                </a:solidFill>
                <a:latin typeface="Calibri" pitchFamily="34" charset="0"/>
              </a:defRPr>
            </a:pPr>
            <a:endParaRPr lang="en-US"/>
          </a:p>
        </c:txPr>
        <c:crossAx val="218305280"/>
        <c:crosses val="autoZero"/>
        <c:auto val="1"/>
        <c:lblAlgn val="ctr"/>
        <c:lblOffset val="100"/>
        <c:noMultiLvlLbl val="0"/>
      </c:catAx>
      <c:valAx>
        <c:axId val="218305280"/>
        <c:scaling>
          <c:orientation val="minMax"/>
        </c:scaling>
        <c:delete val="1"/>
        <c:axPos val="b"/>
        <c:numFmt formatCode="0%" sourceLinked="1"/>
        <c:majorTickMark val="out"/>
        <c:minorTickMark val="none"/>
        <c:tickLblPos val="none"/>
        <c:crossAx val="218262528"/>
        <c:crosses val="autoZero"/>
        <c:crossBetween val="between"/>
      </c:valAx>
    </c:plotArea>
    <c:legend>
      <c:legendPos val="r"/>
      <c:layout>
        <c:manualLayout>
          <c:xMode val="edge"/>
          <c:yMode val="edge"/>
          <c:x val="0.80489384139482623"/>
          <c:y val="0.31177142727848706"/>
          <c:w val="0.17633952005999251"/>
          <c:h val="0.11783645578785409"/>
        </c:manualLayout>
      </c:layout>
      <c:overlay val="0"/>
      <c:txPr>
        <a:bodyPr/>
        <a:lstStyle/>
        <a:p>
          <a:pPr>
            <a:defRPr sz="1200">
              <a:solidFill>
                <a:schemeClr val="tx1">
                  <a:lumMod val="50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13972712462666304"/>
          <c:w val="0.99878804623106321"/>
          <c:h val="0.59941535433070858"/>
        </c:manualLayout>
      </c:layout>
      <c:barChart>
        <c:barDir val="col"/>
        <c:grouping val="clustered"/>
        <c:varyColors val="0"/>
        <c:ser>
          <c:idx val="0"/>
          <c:order val="0"/>
          <c:tx>
            <c:strRef>
              <c:f>Sheet1!$B$1</c:f>
              <c:strCache>
                <c:ptCount val="1"/>
                <c:pt idx="0">
                  <c:v>Absolutely essential/Extremely important</c:v>
                </c:pt>
              </c:strCache>
            </c:strRef>
          </c:tx>
          <c:spPr>
            <a:solidFill>
              <a:schemeClr val="accent4"/>
            </a:solidFill>
          </c:spPr>
          <c:invertIfNegative val="0"/>
          <c:dLbls>
            <c:txPr>
              <a:bodyPr/>
              <a:lstStyle/>
              <a:p>
                <a:pPr>
                  <a:defRPr sz="1300">
                    <a:solidFill>
                      <a:schemeClr val="tx1">
                        <a:lumMod val="50000"/>
                      </a:schemeClr>
                    </a:solidFill>
                    <a:latin typeface="Calibri" pitchFamily="34" charset="0"/>
                  </a:defRPr>
                </a:pPr>
                <a:endParaRPr lang="en-US"/>
              </a:p>
            </c:txPr>
            <c:showLegendKey val="0"/>
            <c:showVal val="1"/>
            <c:showCatName val="0"/>
            <c:showSerName val="0"/>
            <c:showPercent val="0"/>
            <c:showBubbleSize val="0"/>
            <c:showLeaderLines val="0"/>
          </c:dLbls>
          <c:cat>
            <c:strRef>
              <c:f>Sheet1!$A$2:$A$8</c:f>
              <c:strCache>
                <c:ptCount val="7"/>
                <c:pt idx="0">
                  <c:v>Having a passion for it</c:v>
                </c:pt>
                <c:pt idx="1">
                  <c:v>Studying hard</c:v>
                </c:pt>
                <c:pt idx="2">
                  <c:v>Going to a good college</c:v>
                </c:pt>
                <c:pt idx="3">
                  <c:v>Supportive parents</c:v>
                </c:pt>
                <c:pt idx="4">
                  <c:v>A good K-12 education</c:v>
                </c:pt>
                <c:pt idx="5">
                  <c:v>Having a good mentor</c:v>
                </c:pt>
                <c:pt idx="6">
                  <c:v>Having a role model</c:v>
                </c:pt>
              </c:strCache>
            </c:strRef>
          </c:cat>
          <c:val>
            <c:numRef>
              <c:f>Sheet1!$B$2:$B$8</c:f>
              <c:numCache>
                <c:formatCode>0%</c:formatCode>
                <c:ptCount val="7"/>
                <c:pt idx="0">
                  <c:v>0.73000000000000065</c:v>
                </c:pt>
                <c:pt idx="1">
                  <c:v>0.67000000000000282</c:v>
                </c:pt>
                <c:pt idx="2">
                  <c:v>0.48000000000000032</c:v>
                </c:pt>
                <c:pt idx="3">
                  <c:v>0.42000000000000032</c:v>
                </c:pt>
                <c:pt idx="4">
                  <c:v>0.31000000000000105</c:v>
                </c:pt>
                <c:pt idx="5">
                  <c:v>0.30000000000000032</c:v>
                </c:pt>
                <c:pt idx="6">
                  <c:v>0.19</c:v>
                </c:pt>
              </c:numCache>
            </c:numRef>
          </c:val>
        </c:ser>
        <c:dLbls>
          <c:showLegendKey val="0"/>
          <c:showVal val="0"/>
          <c:showCatName val="0"/>
          <c:showSerName val="0"/>
          <c:showPercent val="0"/>
          <c:showBubbleSize val="0"/>
        </c:dLbls>
        <c:gapWidth val="150"/>
        <c:axId val="218377216"/>
        <c:axId val="218407680"/>
      </c:barChart>
      <c:catAx>
        <c:axId val="218377216"/>
        <c:scaling>
          <c:orientation val="minMax"/>
        </c:scaling>
        <c:delete val="0"/>
        <c:axPos val="b"/>
        <c:majorTickMark val="out"/>
        <c:minorTickMark val="none"/>
        <c:tickLblPos val="nextTo"/>
        <c:spPr>
          <a:ln>
            <a:noFill/>
          </a:ln>
        </c:spPr>
        <c:txPr>
          <a:bodyPr/>
          <a:lstStyle/>
          <a:p>
            <a:pPr>
              <a:defRPr sz="1400">
                <a:solidFill>
                  <a:schemeClr val="tx1">
                    <a:lumMod val="50000"/>
                  </a:schemeClr>
                </a:solidFill>
                <a:latin typeface="Calibri" pitchFamily="34" charset="0"/>
              </a:defRPr>
            </a:pPr>
            <a:endParaRPr lang="en-US"/>
          </a:p>
        </c:txPr>
        <c:crossAx val="218407680"/>
        <c:crosses val="autoZero"/>
        <c:auto val="1"/>
        <c:lblAlgn val="ctr"/>
        <c:lblOffset val="100"/>
        <c:noMultiLvlLbl val="0"/>
      </c:catAx>
      <c:valAx>
        <c:axId val="218407680"/>
        <c:scaling>
          <c:orientation val="minMax"/>
        </c:scaling>
        <c:delete val="1"/>
        <c:axPos val="l"/>
        <c:numFmt formatCode="0%" sourceLinked="1"/>
        <c:majorTickMark val="out"/>
        <c:minorTickMark val="none"/>
        <c:tickLblPos val="none"/>
        <c:crossAx val="2183772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0.20706591964465967"/>
          <c:y val="4.3144138232720876E-2"/>
          <c:w val="0.79079724409449048"/>
          <c:h val="0.73185640857392864"/>
        </c:manualLayout>
      </c:layout>
      <c:barChart>
        <c:barDir val="bar"/>
        <c:grouping val="stacked"/>
        <c:varyColors val="0"/>
        <c:ser>
          <c:idx val="0"/>
          <c:order val="0"/>
          <c:tx>
            <c:strRef>
              <c:f>Sheet1!$B$1</c:f>
              <c:strCache>
                <c:ptCount val="1"/>
                <c:pt idx="0">
                  <c:v>Extremely influential</c:v>
                </c:pt>
              </c:strCache>
            </c:strRef>
          </c:tx>
          <c:spPr>
            <a:solidFill>
              <a:schemeClr val="accent5">
                <a:lumMod val="50000"/>
              </a:schemeClr>
            </a:solidFill>
          </c:spPr>
          <c:invertIfNegative val="0"/>
          <c:dLbls>
            <c:txPr>
              <a:bodyPr/>
              <a:lstStyle/>
              <a:p>
                <a:pPr>
                  <a:defRPr sz="1400">
                    <a:solidFill>
                      <a:schemeClr val="bg1"/>
                    </a:solidFill>
                    <a:latin typeface="Calibri" pitchFamily="34" charset="0"/>
                  </a:defRPr>
                </a:pPr>
                <a:endParaRPr lang="en-US"/>
              </a:p>
            </c:txPr>
            <c:dLblPos val="ctr"/>
            <c:showLegendKey val="0"/>
            <c:showVal val="1"/>
            <c:showCatName val="0"/>
            <c:showSerName val="0"/>
            <c:showPercent val="0"/>
            <c:showBubbleSize val="0"/>
            <c:showLeaderLines val="0"/>
          </c:dLbls>
          <c:cat>
            <c:strRef>
              <c:f>Sheet1!$A$2:$A$3</c:f>
              <c:strCache>
                <c:ptCount val="2"/>
                <c:pt idx="0">
                  <c:v>Father</c:v>
                </c:pt>
                <c:pt idx="1">
                  <c:v>Mother</c:v>
                </c:pt>
              </c:strCache>
            </c:strRef>
          </c:cat>
          <c:val>
            <c:numRef>
              <c:f>Sheet1!$B$2:$B$3</c:f>
              <c:numCache>
                <c:formatCode>0%</c:formatCode>
                <c:ptCount val="2"/>
                <c:pt idx="0">
                  <c:v>0.22</c:v>
                </c:pt>
                <c:pt idx="1">
                  <c:v>0.16</c:v>
                </c:pt>
              </c:numCache>
            </c:numRef>
          </c:val>
        </c:ser>
        <c:ser>
          <c:idx val="1"/>
          <c:order val="1"/>
          <c:tx>
            <c:strRef>
              <c:f>Sheet1!$C$1</c:f>
              <c:strCache>
                <c:ptCount val="1"/>
                <c:pt idx="0">
                  <c:v>Very influential</c:v>
                </c:pt>
              </c:strCache>
            </c:strRef>
          </c:tx>
          <c:invertIfNegative val="0"/>
          <c:dLbls>
            <c:txPr>
              <a:bodyPr/>
              <a:lstStyle/>
              <a:p>
                <a:pPr>
                  <a:defRPr sz="1400">
                    <a:solidFill>
                      <a:schemeClr val="bg1"/>
                    </a:solidFill>
                    <a:latin typeface="Calibri" pitchFamily="34" charset="0"/>
                  </a:defRPr>
                </a:pPr>
                <a:endParaRPr lang="en-US"/>
              </a:p>
            </c:txPr>
            <c:showLegendKey val="0"/>
            <c:showVal val="1"/>
            <c:showCatName val="0"/>
            <c:showSerName val="0"/>
            <c:showPercent val="0"/>
            <c:showBubbleSize val="0"/>
            <c:showLeaderLines val="0"/>
          </c:dLbls>
          <c:cat>
            <c:strRef>
              <c:f>Sheet1!$A$2:$A$3</c:f>
              <c:strCache>
                <c:ptCount val="2"/>
                <c:pt idx="0">
                  <c:v>Father</c:v>
                </c:pt>
                <c:pt idx="1">
                  <c:v>Mother</c:v>
                </c:pt>
              </c:strCache>
            </c:strRef>
          </c:cat>
          <c:val>
            <c:numRef>
              <c:f>Sheet1!$C$2:$C$3</c:f>
              <c:numCache>
                <c:formatCode>0%</c:formatCode>
                <c:ptCount val="2"/>
                <c:pt idx="0">
                  <c:v>0.18000000000000024</c:v>
                </c:pt>
                <c:pt idx="1">
                  <c:v>0.19</c:v>
                </c:pt>
              </c:numCache>
            </c:numRef>
          </c:val>
        </c:ser>
        <c:ser>
          <c:idx val="2"/>
          <c:order val="2"/>
          <c:tx>
            <c:strRef>
              <c:f>Sheet1!$D$1</c:f>
              <c:strCache>
                <c:ptCount val="1"/>
                <c:pt idx="0">
                  <c:v>Somewhat influential</c:v>
                </c:pt>
              </c:strCache>
            </c:strRef>
          </c:tx>
          <c:invertIfNegative val="0"/>
          <c:dLbls>
            <c:txPr>
              <a:bodyPr/>
              <a:lstStyle/>
              <a:p>
                <a:pPr>
                  <a:defRPr sz="1400">
                    <a:solidFill>
                      <a:schemeClr val="tx1">
                        <a:lumMod val="50000"/>
                      </a:schemeClr>
                    </a:solidFill>
                    <a:latin typeface="Calibri" pitchFamily="34" charset="0"/>
                  </a:defRPr>
                </a:pPr>
                <a:endParaRPr lang="en-US"/>
              </a:p>
            </c:txPr>
            <c:showLegendKey val="0"/>
            <c:showVal val="1"/>
            <c:showCatName val="0"/>
            <c:showSerName val="0"/>
            <c:showPercent val="0"/>
            <c:showBubbleSize val="0"/>
            <c:showLeaderLines val="0"/>
          </c:dLbls>
          <c:cat>
            <c:strRef>
              <c:f>Sheet1!$A$2:$A$3</c:f>
              <c:strCache>
                <c:ptCount val="2"/>
                <c:pt idx="0">
                  <c:v>Father</c:v>
                </c:pt>
                <c:pt idx="1">
                  <c:v>Mother</c:v>
                </c:pt>
              </c:strCache>
            </c:strRef>
          </c:cat>
          <c:val>
            <c:numRef>
              <c:f>Sheet1!$D$2:$D$3</c:f>
              <c:numCache>
                <c:formatCode>0%</c:formatCode>
                <c:ptCount val="2"/>
                <c:pt idx="0">
                  <c:v>0.32000000000000073</c:v>
                </c:pt>
                <c:pt idx="1">
                  <c:v>0.39000000000000073</c:v>
                </c:pt>
              </c:numCache>
            </c:numRef>
          </c:val>
        </c:ser>
        <c:ser>
          <c:idx val="3"/>
          <c:order val="3"/>
          <c:tx>
            <c:strRef>
              <c:f>Sheet1!$E$1</c:f>
              <c:strCache>
                <c:ptCount val="1"/>
                <c:pt idx="0">
                  <c:v>Not at all influential</c:v>
                </c:pt>
              </c:strCache>
            </c:strRef>
          </c:tx>
          <c:invertIfNegative val="0"/>
          <c:dLbls>
            <c:dLbl>
              <c:idx val="0"/>
              <c:showLegendKey val="0"/>
              <c:showVal val="1"/>
              <c:showCatName val="0"/>
              <c:showSerName val="0"/>
              <c:showPercent val="0"/>
              <c:showBubbleSize val="0"/>
            </c:dLbl>
            <c:dLbl>
              <c:idx val="1"/>
              <c:showLegendKey val="0"/>
              <c:showVal val="1"/>
              <c:showCatName val="0"/>
              <c:showSerName val="0"/>
              <c:showPercent val="0"/>
              <c:showBubbleSize val="0"/>
            </c:dLbl>
            <c:txPr>
              <a:bodyPr/>
              <a:lstStyle/>
              <a:p>
                <a:pPr>
                  <a:defRPr sz="1400">
                    <a:solidFill>
                      <a:schemeClr val="tx1">
                        <a:lumMod val="50000"/>
                      </a:schemeClr>
                    </a:solidFill>
                    <a:latin typeface="Calibri" pitchFamily="34" charset="0"/>
                  </a:defRPr>
                </a:pPr>
                <a:endParaRPr lang="en-US"/>
              </a:p>
            </c:txPr>
            <c:showLegendKey val="0"/>
            <c:showVal val="0"/>
            <c:showCatName val="0"/>
            <c:showSerName val="0"/>
            <c:showPercent val="0"/>
            <c:showBubbleSize val="0"/>
          </c:dLbls>
          <c:cat>
            <c:strRef>
              <c:f>Sheet1!$A$2:$A$3</c:f>
              <c:strCache>
                <c:ptCount val="2"/>
                <c:pt idx="0">
                  <c:v>Father</c:v>
                </c:pt>
                <c:pt idx="1">
                  <c:v>Mother</c:v>
                </c:pt>
              </c:strCache>
            </c:strRef>
          </c:cat>
          <c:val>
            <c:numRef>
              <c:f>Sheet1!$E$2:$E$3</c:f>
              <c:numCache>
                <c:formatCode>0%</c:formatCode>
                <c:ptCount val="2"/>
                <c:pt idx="0">
                  <c:v>0.28000000000000008</c:v>
                </c:pt>
                <c:pt idx="1">
                  <c:v>0.27</c:v>
                </c:pt>
              </c:numCache>
            </c:numRef>
          </c:val>
        </c:ser>
        <c:dLbls>
          <c:showLegendKey val="0"/>
          <c:showVal val="0"/>
          <c:showCatName val="0"/>
          <c:showSerName val="0"/>
          <c:showPercent val="0"/>
          <c:showBubbleSize val="0"/>
        </c:dLbls>
        <c:gapWidth val="108"/>
        <c:overlap val="100"/>
        <c:axId val="233990016"/>
        <c:axId val="233991552"/>
      </c:barChart>
      <c:catAx>
        <c:axId val="233990016"/>
        <c:scaling>
          <c:orientation val="minMax"/>
        </c:scaling>
        <c:delete val="0"/>
        <c:axPos val="l"/>
        <c:majorTickMark val="out"/>
        <c:minorTickMark val="none"/>
        <c:tickLblPos val="nextTo"/>
        <c:spPr>
          <a:ln>
            <a:noFill/>
          </a:ln>
        </c:spPr>
        <c:txPr>
          <a:bodyPr/>
          <a:lstStyle/>
          <a:p>
            <a:pPr>
              <a:defRPr sz="1400" b="0">
                <a:solidFill>
                  <a:schemeClr val="tx1">
                    <a:lumMod val="50000"/>
                  </a:schemeClr>
                </a:solidFill>
                <a:latin typeface="Calibri" pitchFamily="34" charset="0"/>
              </a:defRPr>
            </a:pPr>
            <a:endParaRPr lang="en-US"/>
          </a:p>
        </c:txPr>
        <c:crossAx val="233991552"/>
        <c:crosses val="autoZero"/>
        <c:auto val="1"/>
        <c:lblAlgn val="ctr"/>
        <c:lblOffset val="100"/>
        <c:noMultiLvlLbl val="0"/>
      </c:catAx>
      <c:valAx>
        <c:axId val="233991552"/>
        <c:scaling>
          <c:orientation val="minMax"/>
        </c:scaling>
        <c:delete val="1"/>
        <c:axPos val="b"/>
        <c:numFmt formatCode="0%" sourceLinked="1"/>
        <c:majorTickMark val="out"/>
        <c:minorTickMark val="none"/>
        <c:tickLblPos val="none"/>
        <c:crossAx val="233990016"/>
        <c:crosses val="autoZero"/>
        <c:crossBetween val="between"/>
      </c:valAx>
    </c:plotArea>
    <c:legend>
      <c:legendPos val="b"/>
      <c:layout>
        <c:manualLayout>
          <c:xMode val="edge"/>
          <c:yMode val="edge"/>
          <c:x val="0.20525624200821074"/>
          <c:y val="0.7534230096237986"/>
          <c:w val="0.54888922538528861"/>
          <c:h val="0.20491032370953641"/>
        </c:manualLayout>
      </c:layout>
      <c:overlay val="0"/>
      <c:txPr>
        <a:bodyPr/>
        <a:lstStyle/>
        <a:p>
          <a:pPr>
            <a:defRPr sz="1200">
              <a:solidFill>
                <a:schemeClr val="tx1">
                  <a:lumMod val="50000"/>
                </a:schemeClr>
              </a:solidFill>
              <a:latin typeface="Calibri"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2"/>
    </mc:Choice>
    <mc:Fallback>
      <c:style val="12"/>
    </mc:Fallback>
  </mc:AlternateContent>
  <c:chart>
    <c:autoTitleDeleted val="0"/>
    <c:plotArea>
      <c:layout>
        <c:manualLayout>
          <c:layoutTarget val="inner"/>
          <c:xMode val="edge"/>
          <c:yMode val="edge"/>
          <c:x val="0.20071440288713979"/>
          <c:y val="0.14772169103862021"/>
          <c:w val="0.76155134514435696"/>
          <c:h val="0.51732164161298022"/>
        </c:manualLayout>
      </c:layout>
      <c:barChart>
        <c:barDir val="bar"/>
        <c:grouping val="stacked"/>
        <c:varyColors val="0"/>
        <c:ser>
          <c:idx val="0"/>
          <c:order val="0"/>
          <c:tx>
            <c:strRef>
              <c:f>Sheet1!$B$1</c:f>
              <c:strCache>
                <c:ptCount val="1"/>
                <c:pt idx="0">
                  <c:v>Encouraged a lot</c:v>
                </c:pt>
              </c:strCache>
            </c:strRef>
          </c:tx>
          <c:invertIfNegative val="0"/>
          <c:dLbls>
            <c:txPr>
              <a:bodyPr/>
              <a:lstStyle/>
              <a:p>
                <a:pPr>
                  <a:defRPr sz="1400">
                    <a:solidFill>
                      <a:schemeClr val="bg1"/>
                    </a:solidFill>
                  </a:defRPr>
                </a:pPr>
                <a:endParaRPr lang="en-US"/>
              </a:p>
            </c:txPr>
            <c:showLegendKey val="0"/>
            <c:showVal val="1"/>
            <c:showCatName val="0"/>
            <c:showSerName val="0"/>
            <c:showPercent val="0"/>
            <c:showBubbleSize val="0"/>
            <c:showLeaderLines val="0"/>
          </c:dLbls>
          <c:cat>
            <c:strRef>
              <c:f>Sheet1!$A$2:$A$3</c:f>
              <c:strCache>
                <c:ptCount val="2"/>
                <c:pt idx="0">
                  <c:v>Father</c:v>
                </c:pt>
                <c:pt idx="1">
                  <c:v>Mother</c:v>
                </c:pt>
              </c:strCache>
            </c:strRef>
          </c:cat>
          <c:val>
            <c:numRef>
              <c:f>Sheet1!$B$2:$B$3</c:f>
              <c:numCache>
                <c:formatCode>0%</c:formatCode>
                <c:ptCount val="2"/>
                <c:pt idx="0">
                  <c:v>0.48000000000000032</c:v>
                </c:pt>
                <c:pt idx="1">
                  <c:v>0.46</c:v>
                </c:pt>
              </c:numCache>
            </c:numRef>
          </c:val>
        </c:ser>
        <c:ser>
          <c:idx val="1"/>
          <c:order val="1"/>
          <c:tx>
            <c:strRef>
              <c:f>Sheet1!$C$1</c:f>
              <c:strCache>
                <c:ptCount val="1"/>
                <c:pt idx="0">
                  <c:v>Encouraged a little</c:v>
                </c:pt>
              </c:strCache>
            </c:strRef>
          </c:tx>
          <c:invertIfNegative val="0"/>
          <c:dLbls>
            <c:txPr>
              <a:bodyPr/>
              <a:lstStyle/>
              <a:p>
                <a:pPr>
                  <a:defRPr sz="1400">
                    <a:solidFill>
                      <a:schemeClr val="bg1"/>
                    </a:solidFill>
                  </a:defRPr>
                </a:pPr>
                <a:endParaRPr lang="en-US"/>
              </a:p>
            </c:txPr>
            <c:showLegendKey val="0"/>
            <c:showVal val="1"/>
            <c:showCatName val="0"/>
            <c:showSerName val="0"/>
            <c:showPercent val="0"/>
            <c:showBubbleSize val="0"/>
            <c:showLeaderLines val="0"/>
          </c:dLbls>
          <c:cat>
            <c:strRef>
              <c:f>Sheet1!$A$2:$A$3</c:f>
              <c:strCache>
                <c:ptCount val="2"/>
                <c:pt idx="0">
                  <c:v>Father</c:v>
                </c:pt>
                <c:pt idx="1">
                  <c:v>Mother</c:v>
                </c:pt>
              </c:strCache>
            </c:strRef>
          </c:cat>
          <c:val>
            <c:numRef>
              <c:f>Sheet1!$C$2:$C$3</c:f>
              <c:numCache>
                <c:formatCode>0%</c:formatCode>
                <c:ptCount val="2"/>
                <c:pt idx="0">
                  <c:v>0.18000000000000024</c:v>
                </c:pt>
                <c:pt idx="1">
                  <c:v>0.2</c:v>
                </c:pt>
              </c:numCache>
            </c:numRef>
          </c:val>
        </c:ser>
        <c:ser>
          <c:idx val="2"/>
          <c:order val="2"/>
          <c:tx>
            <c:strRef>
              <c:f>Sheet1!$D$1</c:f>
              <c:strCache>
                <c:ptCount val="1"/>
                <c:pt idx="0">
                  <c:v>Neither encouraged nor discouraged</c:v>
                </c:pt>
              </c:strCache>
            </c:strRef>
          </c:tx>
          <c:invertIfNegative val="0"/>
          <c:dLbls>
            <c:txPr>
              <a:bodyPr/>
              <a:lstStyle/>
              <a:p>
                <a:pPr>
                  <a:defRPr sz="1400">
                    <a:solidFill>
                      <a:schemeClr val="tx1">
                        <a:lumMod val="50000"/>
                      </a:schemeClr>
                    </a:solidFill>
                  </a:defRPr>
                </a:pPr>
                <a:endParaRPr lang="en-US"/>
              </a:p>
            </c:txPr>
            <c:showLegendKey val="0"/>
            <c:showVal val="1"/>
            <c:showCatName val="0"/>
            <c:showSerName val="0"/>
            <c:showPercent val="0"/>
            <c:showBubbleSize val="0"/>
            <c:showLeaderLines val="0"/>
          </c:dLbls>
          <c:cat>
            <c:strRef>
              <c:f>Sheet1!$A$2:$A$3</c:f>
              <c:strCache>
                <c:ptCount val="2"/>
                <c:pt idx="0">
                  <c:v>Father</c:v>
                </c:pt>
                <c:pt idx="1">
                  <c:v>Mother</c:v>
                </c:pt>
              </c:strCache>
            </c:strRef>
          </c:cat>
          <c:val>
            <c:numRef>
              <c:f>Sheet1!$D$2:$D$3</c:f>
              <c:numCache>
                <c:formatCode>0%</c:formatCode>
                <c:ptCount val="2"/>
                <c:pt idx="0">
                  <c:v>0.32000000000000073</c:v>
                </c:pt>
                <c:pt idx="1">
                  <c:v>0.3300000000000009</c:v>
                </c:pt>
              </c:numCache>
            </c:numRef>
          </c:val>
        </c:ser>
        <c:ser>
          <c:idx val="3"/>
          <c:order val="3"/>
          <c:tx>
            <c:strRef>
              <c:f>Sheet1!$E$1</c:f>
              <c:strCache>
                <c:ptCount val="1"/>
                <c:pt idx="0">
                  <c:v>Discouraged a little</c:v>
                </c:pt>
              </c:strCache>
            </c:strRef>
          </c:tx>
          <c:invertIfNegative val="0"/>
          <c:cat>
            <c:strRef>
              <c:f>Sheet1!$A$2:$A$3</c:f>
              <c:strCache>
                <c:ptCount val="2"/>
                <c:pt idx="0">
                  <c:v>Father</c:v>
                </c:pt>
                <c:pt idx="1">
                  <c:v>Mother</c:v>
                </c:pt>
              </c:strCache>
            </c:strRef>
          </c:cat>
          <c:val>
            <c:numRef>
              <c:f>Sheet1!$E$2:$E$3</c:f>
              <c:numCache>
                <c:formatCode>0%</c:formatCode>
                <c:ptCount val="2"/>
                <c:pt idx="0">
                  <c:v>2.0000000000000011E-2</c:v>
                </c:pt>
                <c:pt idx="1">
                  <c:v>1.0000000000000005E-2</c:v>
                </c:pt>
              </c:numCache>
            </c:numRef>
          </c:val>
        </c:ser>
        <c:ser>
          <c:idx val="4"/>
          <c:order val="4"/>
          <c:tx>
            <c:strRef>
              <c:f>Sheet1!$F$1</c:f>
              <c:strCache>
                <c:ptCount val="1"/>
                <c:pt idx="0">
                  <c:v>Discouraged a lot</c:v>
                </c:pt>
              </c:strCache>
            </c:strRef>
          </c:tx>
          <c:invertIfNegative val="0"/>
          <c:cat>
            <c:strRef>
              <c:f>Sheet1!$A$2:$A$3</c:f>
              <c:strCache>
                <c:ptCount val="2"/>
                <c:pt idx="0">
                  <c:v>Father</c:v>
                </c:pt>
                <c:pt idx="1">
                  <c:v>Mother</c:v>
                </c:pt>
              </c:strCache>
            </c:strRef>
          </c:cat>
          <c:val>
            <c:numRef>
              <c:f>Sheet1!$F$2:$F$3</c:f>
              <c:numCache>
                <c:formatCode>0%</c:formatCode>
                <c:ptCount val="2"/>
                <c:pt idx="0">
                  <c:v>1.0000000000000005E-2</c:v>
                </c:pt>
                <c:pt idx="1">
                  <c:v>1.0000000000000005E-2</c:v>
                </c:pt>
              </c:numCache>
            </c:numRef>
          </c:val>
        </c:ser>
        <c:dLbls>
          <c:showLegendKey val="0"/>
          <c:showVal val="0"/>
          <c:showCatName val="0"/>
          <c:showSerName val="0"/>
          <c:showPercent val="0"/>
          <c:showBubbleSize val="0"/>
        </c:dLbls>
        <c:gapWidth val="108"/>
        <c:overlap val="100"/>
        <c:axId val="225013120"/>
        <c:axId val="225031296"/>
      </c:barChart>
      <c:catAx>
        <c:axId val="225013120"/>
        <c:scaling>
          <c:orientation val="minMax"/>
        </c:scaling>
        <c:delete val="0"/>
        <c:axPos val="l"/>
        <c:majorTickMark val="out"/>
        <c:minorTickMark val="none"/>
        <c:tickLblPos val="nextTo"/>
        <c:txPr>
          <a:bodyPr/>
          <a:lstStyle/>
          <a:p>
            <a:pPr>
              <a:defRPr sz="1400">
                <a:solidFill>
                  <a:schemeClr val="tx1">
                    <a:lumMod val="50000"/>
                  </a:schemeClr>
                </a:solidFill>
              </a:defRPr>
            </a:pPr>
            <a:endParaRPr lang="en-US"/>
          </a:p>
        </c:txPr>
        <c:crossAx val="225031296"/>
        <c:crosses val="autoZero"/>
        <c:auto val="1"/>
        <c:lblAlgn val="ctr"/>
        <c:lblOffset val="100"/>
        <c:noMultiLvlLbl val="0"/>
      </c:catAx>
      <c:valAx>
        <c:axId val="225031296"/>
        <c:scaling>
          <c:orientation val="minMax"/>
        </c:scaling>
        <c:delete val="1"/>
        <c:axPos val="b"/>
        <c:numFmt formatCode="0%" sourceLinked="1"/>
        <c:majorTickMark val="out"/>
        <c:minorTickMark val="none"/>
        <c:tickLblPos val="none"/>
        <c:crossAx val="225013120"/>
        <c:crosses val="autoZero"/>
        <c:crossBetween val="between"/>
      </c:valAx>
    </c:plotArea>
    <c:legend>
      <c:legendPos val="b"/>
      <c:layout>
        <c:manualLayout>
          <c:xMode val="edge"/>
          <c:yMode val="edge"/>
          <c:x val="0.19219592215607195"/>
          <c:y val="0.6290853416050266"/>
          <c:w val="0.80209173548428536"/>
          <c:h val="0.23924083353217279"/>
        </c:manualLayout>
      </c:layout>
      <c:overlay val="0"/>
      <c:txPr>
        <a:bodyPr/>
        <a:lstStyle/>
        <a:p>
          <a:pPr>
            <a:defRPr sz="1200">
              <a:solidFill>
                <a:schemeClr val="tx1">
                  <a:lumMod val="50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4"/>
    </mc:Choice>
    <mc:Fallback>
      <c:style val="14"/>
    </mc:Fallback>
  </mc:AlternateContent>
  <c:chart>
    <c:autoTitleDeleted val="0"/>
    <c:plotArea>
      <c:layout>
        <c:manualLayout>
          <c:layoutTarget val="inner"/>
          <c:xMode val="edge"/>
          <c:yMode val="edge"/>
          <c:x val="0.33119641294838148"/>
          <c:y val="3.1907835291080419E-2"/>
          <c:w val="0.44467556138816072"/>
          <c:h val="0.91955853878920857"/>
        </c:manualLayout>
      </c:layout>
      <c:barChart>
        <c:barDir val="col"/>
        <c:grouping val="stacked"/>
        <c:varyColors val="0"/>
        <c:ser>
          <c:idx val="0"/>
          <c:order val="0"/>
          <c:tx>
            <c:strRef>
              <c:f>Sheet1!$B$1</c:f>
              <c:strCache>
                <c:ptCount val="1"/>
                <c:pt idx="0">
                  <c:v>Not at all influential</c:v>
                </c:pt>
              </c:strCache>
            </c:strRef>
          </c:tx>
          <c:invertIfNegative val="0"/>
          <c:dLbls>
            <c:txPr>
              <a:bodyPr/>
              <a:lstStyle/>
              <a:p>
                <a:pPr>
                  <a:defRPr sz="1200">
                    <a:solidFill>
                      <a:schemeClr val="bg1"/>
                    </a:solidFill>
                  </a:defRPr>
                </a:pPr>
                <a:endParaRPr lang="en-US"/>
              </a:p>
            </c:txPr>
            <c:showLegendKey val="0"/>
            <c:showVal val="1"/>
            <c:showCatName val="0"/>
            <c:showSerName val="0"/>
            <c:showPercent val="0"/>
            <c:showBubbleSize val="0"/>
            <c:showLeaderLines val="0"/>
          </c:dLbls>
          <c:cat>
            <c:strRef>
              <c:f>Sheet1!$A$2</c:f>
              <c:strCache>
                <c:ptCount val="1"/>
                <c:pt idx="0">
                  <c:v>Total Parents</c:v>
                </c:pt>
              </c:strCache>
            </c:strRef>
          </c:cat>
          <c:val>
            <c:numRef>
              <c:f>Sheet1!$B$2</c:f>
              <c:numCache>
                <c:formatCode>0%</c:formatCode>
                <c:ptCount val="1"/>
                <c:pt idx="0">
                  <c:v>3.0000000000000002E-2</c:v>
                </c:pt>
              </c:numCache>
            </c:numRef>
          </c:val>
        </c:ser>
        <c:ser>
          <c:idx val="1"/>
          <c:order val="1"/>
          <c:tx>
            <c:strRef>
              <c:f>Sheet1!$C$1</c:f>
              <c:strCache>
                <c:ptCount val="1"/>
                <c:pt idx="0">
                  <c:v>Somewhat influential</c:v>
                </c:pt>
              </c:strCache>
            </c:strRef>
          </c:tx>
          <c:invertIfNegative val="0"/>
          <c:dLbls>
            <c:txPr>
              <a:bodyPr/>
              <a:lstStyle/>
              <a:p>
                <a:pPr>
                  <a:defRPr sz="1200">
                    <a:solidFill>
                      <a:schemeClr val="bg1"/>
                    </a:solidFill>
                  </a:defRPr>
                </a:pPr>
                <a:endParaRPr lang="en-US"/>
              </a:p>
            </c:txPr>
            <c:showLegendKey val="0"/>
            <c:showVal val="1"/>
            <c:showCatName val="0"/>
            <c:showSerName val="0"/>
            <c:showPercent val="0"/>
            <c:showBubbleSize val="0"/>
            <c:showLeaderLines val="0"/>
          </c:dLbls>
          <c:cat>
            <c:strRef>
              <c:f>Sheet1!$A$2</c:f>
              <c:strCache>
                <c:ptCount val="1"/>
                <c:pt idx="0">
                  <c:v>Total Parents</c:v>
                </c:pt>
              </c:strCache>
            </c:strRef>
          </c:cat>
          <c:val>
            <c:numRef>
              <c:f>Sheet1!$C$2</c:f>
              <c:numCache>
                <c:formatCode>0%</c:formatCode>
                <c:ptCount val="1"/>
                <c:pt idx="0">
                  <c:v>0.55000000000000004</c:v>
                </c:pt>
              </c:numCache>
            </c:numRef>
          </c:val>
        </c:ser>
        <c:ser>
          <c:idx val="2"/>
          <c:order val="2"/>
          <c:tx>
            <c:strRef>
              <c:f>Sheet1!$D$1</c:f>
              <c:strCache>
                <c:ptCount val="1"/>
                <c:pt idx="0">
                  <c:v>Very influential</c:v>
                </c:pt>
              </c:strCache>
            </c:strRef>
          </c:tx>
          <c:invertIfNegative val="0"/>
          <c:dLbls>
            <c:txPr>
              <a:bodyPr/>
              <a:lstStyle/>
              <a:p>
                <a:pPr>
                  <a:defRPr sz="1200">
                    <a:solidFill>
                      <a:schemeClr val="tx1">
                        <a:lumMod val="50000"/>
                      </a:schemeClr>
                    </a:solidFill>
                  </a:defRPr>
                </a:pPr>
                <a:endParaRPr lang="en-US"/>
              </a:p>
            </c:txPr>
            <c:showLegendKey val="0"/>
            <c:showVal val="1"/>
            <c:showCatName val="0"/>
            <c:showSerName val="0"/>
            <c:showPercent val="0"/>
            <c:showBubbleSize val="0"/>
            <c:showLeaderLines val="0"/>
          </c:dLbls>
          <c:cat>
            <c:strRef>
              <c:f>Sheet1!$A$2</c:f>
              <c:strCache>
                <c:ptCount val="1"/>
                <c:pt idx="0">
                  <c:v>Total Parents</c:v>
                </c:pt>
              </c:strCache>
            </c:strRef>
          </c:cat>
          <c:val>
            <c:numRef>
              <c:f>Sheet1!$D$2</c:f>
              <c:numCache>
                <c:formatCode>0%</c:formatCode>
                <c:ptCount val="1"/>
                <c:pt idx="0">
                  <c:v>0.27</c:v>
                </c:pt>
              </c:numCache>
            </c:numRef>
          </c:val>
        </c:ser>
        <c:ser>
          <c:idx val="3"/>
          <c:order val="3"/>
          <c:tx>
            <c:strRef>
              <c:f>Sheet1!$E$1</c:f>
              <c:strCache>
                <c:ptCount val="1"/>
                <c:pt idx="0">
                  <c:v>Extremely influential</c:v>
                </c:pt>
              </c:strCache>
            </c:strRef>
          </c:tx>
          <c:invertIfNegative val="0"/>
          <c:dLbls>
            <c:txPr>
              <a:bodyPr/>
              <a:lstStyle/>
              <a:p>
                <a:pPr>
                  <a:defRPr sz="1200">
                    <a:solidFill>
                      <a:schemeClr val="tx1">
                        <a:lumMod val="50000"/>
                      </a:schemeClr>
                    </a:solidFill>
                  </a:defRPr>
                </a:pPr>
                <a:endParaRPr lang="en-US"/>
              </a:p>
            </c:txPr>
            <c:showLegendKey val="0"/>
            <c:showVal val="1"/>
            <c:showCatName val="0"/>
            <c:showSerName val="0"/>
            <c:showPercent val="0"/>
            <c:showBubbleSize val="0"/>
            <c:showLeaderLines val="0"/>
          </c:dLbls>
          <c:cat>
            <c:strRef>
              <c:f>Sheet1!$A$2</c:f>
              <c:strCache>
                <c:ptCount val="1"/>
                <c:pt idx="0">
                  <c:v>Total Parents</c:v>
                </c:pt>
              </c:strCache>
            </c:strRef>
          </c:cat>
          <c:val>
            <c:numRef>
              <c:f>Sheet1!$E$2</c:f>
              <c:numCache>
                <c:formatCode>0%</c:formatCode>
                <c:ptCount val="1"/>
                <c:pt idx="0">
                  <c:v>0.15000000000000024</c:v>
                </c:pt>
              </c:numCache>
            </c:numRef>
          </c:val>
        </c:ser>
        <c:dLbls>
          <c:showLegendKey val="0"/>
          <c:showVal val="0"/>
          <c:showCatName val="0"/>
          <c:showSerName val="0"/>
          <c:showPercent val="0"/>
          <c:showBubbleSize val="0"/>
        </c:dLbls>
        <c:gapWidth val="150"/>
        <c:overlap val="100"/>
        <c:axId val="234074880"/>
        <c:axId val="234076416"/>
      </c:barChart>
      <c:catAx>
        <c:axId val="234074880"/>
        <c:scaling>
          <c:orientation val="minMax"/>
        </c:scaling>
        <c:delete val="1"/>
        <c:axPos val="b"/>
        <c:majorTickMark val="out"/>
        <c:minorTickMark val="none"/>
        <c:tickLblPos val="none"/>
        <c:crossAx val="234076416"/>
        <c:crosses val="autoZero"/>
        <c:auto val="1"/>
        <c:lblAlgn val="ctr"/>
        <c:lblOffset val="100"/>
        <c:noMultiLvlLbl val="0"/>
      </c:catAx>
      <c:valAx>
        <c:axId val="234076416"/>
        <c:scaling>
          <c:orientation val="minMax"/>
        </c:scaling>
        <c:delete val="1"/>
        <c:axPos val="l"/>
        <c:numFmt formatCode="0%" sourceLinked="1"/>
        <c:majorTickMark val="out"/>
        <c:minorTickMark val="none"/>
        <c:tickLblPos val="none"/>
        <c:crossAx val="234074880"/>
        <c:crosses val="autoZero"/>
        <c:crossBetween val="between"/>
      </c:valAx>
    </c:plotArea>
    <c:legend>
      <c:legendPos val="r"/>
      <c:layout>
        <c:manualLayout>
          <c:xMode val="edge"/>
          <c:yMode val="edge"/>
          <c:x val="0.63856445027704878"/>
          <c:y val="0.16389570156189523"/>
          <c:w val="0.32902814231554495"/>
          <c:h val="0.49461296846091024"/>
        </c:manualLayout>
      </c:layout>
      <c:overlay val="0"/>
      <c:txPr>
        <a:bodyPr/>
        <a:lstStyle/>
        <a:p>
          <a:pPr>
            <a:defRPr sz="1200">
              <a:solidFill>
                <a:schemeClr val="tx1">
                  <a:lumMod val="50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451443569553805"/>
          <c:y val="0.32502666502993927"/>
          <c:w val="0.86234891732283514"/>
          <c:h val="0.52890734754559021"/>
        </c:manualLayout>
      </c:layout>
      <c:barChart>
        <c:barDir val="col"/>
        <c:grouping val="clustered"/>
        <c:varyColors val="0"/>
        <c:ser>
          <c:idx val="0"/>
          <c:order val="0"/>
          <c:tx>
            <c:strRef>
              <c:f>Sheet1!$B$1</c:f>
              <c:strCache>
                <c:ptCount val="1"/>
                <c:pt idx="0">
                  <c:v>Column1</c:v>
                </c:pt>
              </c:strCache>
            </c:strRef>
          </c:tx>
          <c:spPr>
            <a:solidFill>
              <a:srgbClr val="0070C0"/>
            </a:solidFill>
          </c:spPr>
          <c:invertIfNegative val="0"/>
          <c:dLbls>
            <c:txPr>
              <a:bodyPr/>
              <a:lstStyle/>
              <a:p>
                <a:pPr>
                  <a:defRPr sz="1400">
                    <a:solidFill>
                      <a:schemeClr val="tx1">
                        <a:lumMod val="50000"/>
                      </a:schemeClr>
                    </a:solidFill>
                    <a:latin typeface="Calibri" pitchFamily="34" charset="0"/>
                  </a:defRPr>
                </a:pPr>
                <a:endParaRPr lang="en-US"/>
              </a:p>
            </c:txPr>
            <c:showLegendKey val="0"/>
            <c:showVal val="1"/>
            <c:showCatName val="0"/>
            <c:showSerName val="0"/>
            <c:showPercent val="0"/>
            <c:showBubbleSize val="0"/>
            <c:showLeaderLines val="0"/>
          </c:dLbls>
          <c:cat>
            <c:numRef>
              <c:f>Sheet1!$A$2:$A$9</c:f>
              <c:numCache>
                <c:formatCode>General</c:formatCode>
                <c:ptCount val="8"/>
              </c:numCache>
            </c:numRef>
          </c:cat>
          <c:val>
            <c:numRef>
              <c:f>Sheet1!$B$2:$B$9</c:f>
              <c:numCache>
                <c:formatCode>0%</c:formatCode>
                <c:ptCount val="8"/>
                <c:pt idx="0">
                  <c:v>0.22</c:v>
                </c:pt>
                <c:pt idx="1">
                  <c:v>0.15</c:v>
                </c:pt>
                <c:pt idx="2">
                  <c:v>0.12</c:v>
                </c:pt>
                <c:pt idx="3">
                  <c:v>0.12</c:v>
                </c:pt>
                <c:pt idx="4">
                  <c:v>0.11</c:v>
                </c:pt>
                <c:pt idx="5">
                  <c:v>0.06</c:v>
                </c:pt>
                <c:pt idx="6">
                  <c:v>0.03</c:v>
                </c:pt>
                <c:pt idx="7">
                  <c:v>0.19</c:v>
                </c:pt>
              </c:numCache>
            </c:numRef>
          </c:val>
        </c:ser>
        <c:dLbls>
          <c:showLegendKey val="0"/>
          <c:showVal val="0"/>
          <c:showCatName val="0"/>
          <c:showSerName val="0"/>
          <c:showPercent val="0"/>
          <c:showBubbleSize val="0"/>
        </c:dLbls>
        <c:gapWidth val="150"/>
        <c:axId val="225253248"/>
        <c:axId val="225254784"/>
      </c:barChart>
      <c:catAx>
        <c:axId val="225253248"/>
        <c:scaling>
          <c:orientation val="minMax"/>
        </c:scaling>
        <c:delete val="1"/>
        <c:axPos val="b"/>
        <c:numFmt formatCode="General" sourceLinked="1"/>
        <c:majorTickMark val="out"/>
        <c:minorTickMark val="none"/>
        <c:tickLblPos val="none"/>
        <c:crossAx val="225254784"/>
        <c:crosses val="autoZero"/>
        <c:auto val="1"/>
        <c:lblAlgn val="ctr"/>
        <c:lblOffset val="100"/>
        <c:noMultiLvlLbl val="0"/>
      </c:catAx>
      <c:valAx>
        <c:axId val="225254784"/>
        <c:scaling>
          <c:orientation val="minMax"/>
        </c:scaling>
        <c:delete val="1"/>
        <c:axPos val="l"/>
        <c:numFmt formatCode="0%" sourceLinked="1"/>
        <c:majorTickMark val="out"/>
        <c:minorTickMark val="none"/>
        <c:tickLblPos val="none"/>
        <c:crossAx val="22525324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2"/>
    </mc:Choice>
    <mc:Fallback>
      <c:style val="12"/>
    </mc:Fallback>
  </mc:AlternateContent>
  <c:chart>
    <c:autoTitleDeleted val="0"/>
    <c:plotArea>
      <c:layout>
        <c:manualLayout>
          <c:layoutTarget val="inner"/>
          <c:xMode val="edge"/>
          <c:yMode val="edge"/>
          <c:x val="0.27752247724353646"/>
          <c:y val="0"/>
          <c:w val="0.41971222347206638"/>
          <c:h val="0.94700201537308071"/>
        </c:manualLayout>
      </c:layout>
      <c:barChart>
        <c:barDir val="col"/>
        <c:grouping val="stacked"/>
        <c:varyColors val="0"/>
        <c:ser>
          <c:idx val="0"/>
          <c:order val="0"/>
          <c:tx>
            <c:strRef>
              <c:f>Sheet1!$B$1</c:f>
              <c:strCache>
                <c:ptCount val="1"/>
                <c:pt idx="0">
                  <c:v>Not at all willing</c:v>
                </c:pt>
              </c:strCache>
            </c:strRef>
          </c:tx>
          <c:invertIfNegative val="0"/>
          <c:dLbls>
            <c:txPr>
              <a:bodyPr/>
              <a:lstStyle/>
              <a:p>
                <a:pPr>
                  <a:defRPr sz="1400">
                    <a:solidFill>
                      <a:schemeClr val="bg1"/>
                    </a:solidFill>
                  </a:defRPr>
                </a:pPr>
                <a:endParaRPr lang="en-US"/>
              </a:p>
            </c:txPr>
            <c:showLegendKey val="0"/>
            <c:showVal val="1"/>
            <c:showCatName val="0"/>
            <c:showSerName val="0"/>
            <c:showPercent val="0"/>
            <c:showBubbleSize val="0"/>
            <c:showLeaderLines val="0"/>
          </c:dLbls>
          <c:cat>
            <c:numRef>
              <c:f>Sheet1!$A$2</c:f>
              <c:numCache>
                <c:formatCode>General</c:formatCode>
                <c:ptCount val="1"/>
              </c:numCache>
            </c:numRef>
          </c:cat>
          <c:val>
            <c:numRef>
              <c:f>Sheet1!$B$2</c:f>
              <c:numCache>
                <c:formatCode>0%</c:formatCode>
                <c:ptCount val="1"/>
                <c:pt idx="0">
                  <c:v>0.05</c:v>
                </c:pt>
              </c:numCache>
            </c:numRef>
          </c:val>
        </c:ser>
        <c:ser>
          <c:idx val="1"/>
          <c:order val="1"/>
          <c:tx>
            <c:strRef>
              <c:f>Sheet1!$C$1</c:f>
              <c:strCache>
                <c:ptCount val="1"/>
                <c:pt idx="0">
                  <c:v>Somewhat willing</c:v>
                </c:pt>
              </c:strCache>
            </c:strRef>
          </c:tx>
          <c:invertIfNegative val="0"/>
          <c:dLbls>
            <c:txPr>
              <a:bodyPr/>
              <a:lstStyle/>
              <a:p>
                <a:pPr>
                  <a:defRPr sz="1400">
                    <a:solidFill>
                      <a:schemeClr val="bg1"/>
                    </a:solidFill>
                  </a:defRPr>
                </a:pPr>
                <a:endParaRPr lang="en-US"/>
              </a:p>
            </c:txPr>
            <c:showLegendKey val="0"/>
            <c:showVal val="1"/>
            <c:showCatName val="0"/>
            <c:showSerName val="0"/>
            <c:showPercent val="0"/>
            <c:showBubbleSize val="0"/>
            <c:showLeaderLines val="0"/>
          </c:dLbls>
          <c:cat>
            <c:numRef>
              <c:f>Sheet1!$A$2</c:f>
              <c:numCache>
                <c:formatCode>General</c:formatCode>
                <c:ptCount val="1"/>
              </c:numCache>
            </c:numRef>
          </c:cat>
          <c:val>
            <c:numRef>
              <c:f>Sheet1!$C$2</c:f>
              <c:numCache>
                <c:formatCode>0%</c:formatCode>
                <c:ptCount val="1"/>
                <c:pt idx="0">
                  <c:v>0.34</c:v>
                </c:pt>
              </c:numCache>
            </c:numRef>
          </c:val>
        </c:ser>
        <c:ser>
          <c:idx val="2"/>
          <c:order val="2"/>
          <c:tx>
            <c:strRef>
              <c:f>Sheet1!$D$1</c:f>
              <c:strCache>
                <c:ptCount val="1"/>
                <c:pt idx="0">
                  <c:v>Very willing</c:v>
                </c:pt>
              </c:strCache>
            </c:strRef>
          </c:tx>
          <c:invertIfNegative val="0"/>
          <c:dLbls>
            <c:txPr>
              <a:bodyPr/>
              <a:lstStyle/>
              <a:p>
                <a:pPr>
                  <a:defRPr sz="1400">
                    <a:solidFill>
                      <a:schemeClr val="tx1">
                        <a:lumMod val="50000"/>
                      </a:schemeClr>
                    </a:solidFill>
                  </a:defRPr>
                </a:pPr>
                <a:endParaRPr lang="en-US"/>
              </a:p>
            </c:txPr>
            <c:showLegendKey val="0"/>
            <c:showVal val="1"/>
            <c:showCatName val="0"/>
            <c:showSerName val="0"/>
            <c:showPercent val="0"/>
            <c:showBubbleSize val="0"/>
            <c:showLeaderLines val="0"/>
          </c:dLbls>
          <c:cat>
            <c:numRef>
              <c:f>Sheet1!$A$2</c:f>
              <c:numCache>
                <c:formatCode>General</c:formatCode>
                <c:ptCount val="1"/>
              </c:numCache>
            </c:numRef>
          </c:cat>
          <c:val>
            <c:numRef>
              <c:f>Sheet1!$D$2</c:f>
              <c:numCache>
                <c:formatCode>0%</c:formatCode>
                <c:ptCount val="1"/>
                <c:pt idx="0">
                  <c:v>0.37000000000000038</c:v>
                </c:pt>
              </c:numCache>
            </c:numRef>
          </c:val>
        </c:ser>
        <c:ser>
          <c:idx val="3"/>
          <c:order val="3"/>
          <c:tx>
            <c:strRef>
              <c:f>Sheet1!$E$1</c:f>
              <c:strCache>
                <c:ptCount val="1"/>
                <c:pt idx="0">
                  <c:v>Extremely willing</c:v>
                </c:pt>
              </c:strCache>
            </c:strRef>
          </c:tx>
          <c:invertIfNegative val="0"/>
          <c:dLbls>
            <c:txPr>
              <a:bodyPr/>
              <a:lstStyle/>
              <a:p>
                <a:pPr>
                  <a:defRPr sz="1400">
                    <a:solidFill>
                      <a:schemeClr val="tx1">
                        <a:lumMod val="50000"/>
                      </a:schemeClr>
                    </a:solidFill>
                  </a:defRPr>
                </a:pPr>
                <a:endParaRPr lang="en-US"/>
              </a:p>
            </c:txPr>
            <c:showLegendKey val="0"/>
            <c:showVal val="1"/>
            <c:showCatName val="0"/>
            <c:showSerName val="0"/>
            <c:showPercent val="0"/>
            <c:showBubbleSize val="0"/>
            <c:showLeaderLines val="0"/>
          </c:dLbls>
          <c:cat>
            <c:numRef>
              <c:f>Sheet1!$A$2</c:f>
              <c:numCache>
                <c:formatCode>General</c:formatCode>
                <c:ptCount val="1"/>
              </c:numCache>
            </c:numRef>
          </c:cat>
          <c:val>
            <c:numRef>
              <c:f>Sheet1!$E$2</c:f>
              <c:numCache>
                <c:formatCode>0%</c:formatCode>
                <c:ptCount val="1"/>
                <c:pt idx="0">
                  <c:v>0.24000000000000021</c:v>
                </c:pt>
              </c:numCache>
            </c:numRef>
          </c:val>
        </c:ser>
        <c:dLbls>
          <c:showLegendKey val="0"/>
          <c:showVal val="0"/>
          <c:showCatName val="0"/>
          <c:showSerName val="0"/>
          <c:showPercent val="0"/>
          <c:showBubbleSize val="0"/>
        </c:dLbls>
        <c:gapWidth val="150"/>
        <c:overlap val="100"/>
        <c:axId val="233900672"/>
        <c:axId val="234910080"/>
      </c:barChart>
      <c:catAx>
        <c:axId val="233900672"/>
        <c:scaling>
          <c:orientation val="minMax"/>
        </c:scaling>
        <c:delete val="1"/>
        <c:axPos val="b"/>
        <c:numFmt formatCode="General" sourceLinked="1"/>
        <c:majorTickMark val="out"/>
        <c:minorTickMark val="none"/>
        <c:tickLblPos val="none"/>
        <c:crossAx val="234910080"/>
        <c:crosses val="autoZero"/>
        <c:auto val="1"/>
        <c:lblAlgn val="ctr"/>
        <c:lblOffset val="100"/>
        <c:noMultiLvlLbl val="0"/>
      </c:catAx>
      <c:valAx>
        <c:axId val="234910080"/>
        <c:scaling>
          <c:orientation val="minMax"/>
        </c:scaling>
        <c:delete val="1"/>
        <c:axPos val="l"/>
        <c:numFmt formatCode="0%" sourceLinked="1"/>
        <c:majorTickMark val="out"/>
        <c:minorTickMark val="none"/>
        <c:tickLblPos val="none"/>
        <c:crossAx val="233900672"/>
        <c:crosses val="autoZero"/>
        <c:crossBetween val="between"/>
      </c:valAx>
    </c:plotArea>
    <c:legend>
      <c:legendPos val="r"/>
      <c:layout>
        <c:manualLayout>
          <c:xMode val="edge"/>
          <c:yMode val="edge"/>
          <c:x val="0.59574468085106358"/>
          <c:y val="0.15869266341707294"/>
          <c:w val="0.27304964539007098"/>
          <c:h val="0.77785276840394968"/>
        </c:manualLayout>
      </c:layout>
      <c:overlay val="0"/>
      <c:txPr>
        <a:bodyPr/>
        <a:lstStyle/>
        <a:p>
          <a:pPr>
            <a:defRPr sz="1200">
              <a:solidFill>
                <a:schemeClr val="tx1">
                  <a:lumMod val="50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1.9971264367816113E-2"/>
          <c:y val="5.6991913173015551E-2"/>
          <c:w val="0.94769888677708458"/>
          <c:h val="0.74631364829396329"/>
        </c:manualLayout>
      </c:layout>
      <c:barChart>
        <c:barDir val="bar"/>
        <c:grouping val="percentStacked"/>
        <c:varyColors val="0"/>
        <c:ser>
          <c:idx val="0"/>
          <c:order val="0"/>
          <c:tx>
            <c:strRef>
              <c:f>Sheet1!$B$1</c:f>
              <c:strCache>
                <c:ptCount val="1"/>
                <c:pt idx="0">
                  <c:v>Not at all confident</c:v>
                </c:pt>
              </c:strCache>
            </c:strRef>
          </c:tx>
          <c:invertIfNegative val="0"/>
          <c:dLbls>
            <c:txPr>
              <a:bodyPr/>
              <a:lstStyle/>
              <a:p>
                <a:pPr>
                  <a:defRPr sz="1400">
                    <a:solidFill>
                      <a:schemeClr val="bg2"/>
                    </a:solidFill>
                  </a:defRPr>
                </a:pPr>
                <a:endParaRPr lang="en-US"/>
              </a:p>
            </c:txPr>
            <c:showLegendKey val="0"/>
            <c:showVal val="1"/>
            <c:showCatName val="0"/>
            <c:showSerName val="0"/>
            <c:showPercent val="0"/>
            <c:showBubbleSize val="0"/>
            <c:showLeaderLines val="0"/>
          </c:dLbls>
          <c:cat>
            <c:numRef>
              <c:f>Sheet1!$A$2</c:f>
              <c:numCache>
                <c:formatCode>General</c:formatCode>
                <c:ptCount val="1"/>
              </c:numCache>
            </c:numRef>
          </c:cat>
          <c:val>
            <c:numRef>
              <c:f>Sheet1!$B$2</c:f>
              <c:numCache>
                <c:formatCode>0%</c:formatCode>
                <c:ptCount val="1"/>
                <c:pt idx="0">
                  <c:v>0.13</c:v>
                </c:pt>
              </c:numCache>
            </c:numRef>
          </c:val>
        </c:ser>
        <c:ser>
          <c:idx val="1"/>
          <c:order val="1"/>
          <c:tx>
            <c:strRef>
              <c:f>Sheet1!$C$1</c:f>
              <c:strCache>
                <c:ptCount val="1"/>
                <c:pt idx="0">
                  <c:v>Somewhat confident</c:v>
                </c:pt>
              </c:strCache>
            </c:strRef>
          </c:tx>
          <c:invertIfNegative val="0"/>
          <c:dLbls>
            <c:txPr>
              <a:bodyPr/>
              <a:lstStyle/>
              <a:p>
                <a:pPr>
                  <a:defRPr sz="1400">
                    <a:solidFill>
                      <a:schemeClr val="bg1"/>
                    </a:solidFill>
                  </a:defRPr>
                </a:pPr>
                <a:endParaRPr lang="en-US"/>
              </a:p>
            </c:txPr>
            <c:showLegendKey val="0"/>
            <c:showVal val="1"/>
            <c:showCatName val="0"/>
            <c:showSerName val="0"/>
            <c:showPercent val="0"/>
            <c:showBubbleSize val="0"/>
            <c:showLeaderLines val="0"/>
          </c:dLbls>
          <c:cat>
            <c:numRef>
              <c:f>Sheet1!$A$2</c:f>
              <c:numCache>
                <c:formatCode>General</c:formatCode>
                <c:ptCount val="1"/>
              </c:numCache>
            </c:numRef>
          </c:cat>
          <c:val>
            <c:numRef>
              <c:f>Sheet1!$C$2</c:f>
              <c:numCache>
                <c:formatCode>0%</c:formatCode>
                <c:ptCount val="1"/>
                <c:pt idx="0">
                  <c:v>0.38000000000000117</c:v>
                </c:pt>
              </c:numCache>
            </c:numRef>
          </c:val>
        </c:ser>
        <c:ser>
          <c:idx val="2"/>
          <c:order val="2"/>
          <c:tx>
            <c:strRef>
              <c:f>Sheet1!$D$1</c:f>
              <c:strCache>
                <c:ptCount val="1"/>
                <c:pt idx="0">
                  <c:v>Very confident</c:v>
                </c:pt>
              </c:strCache>
            </c:strRef>
          </c:tx>
          <c:invertIfNegative val="0"/>
          <c:dLbls>
            <c:txPr>
              <a:bodyPr/>
              <a:lstStyle/>
              <a:p>
                <a:pPr>
                  <a:defRPr sz="1400">
                    <a:solidFill>
                      <a:schemeClr val="tx1">
                        <a:lumMod val="50000"/>
                      </a:schemeClr>
                    </a:solidFill>
                  </a:defRPr>
                </a:pPr>
                <a:endParaRPr lang="en-US"/>
              </a:p>
            </c:txPr>
            <c:showLegendKey val="0"/>
            <c:showVal val="1"/>
            <c:showCatName val="0"/>
            <c:showSerName val="0"/>
            <c:showPercent val="0"/>
            <c:showBubbleSize val="0"/>
            <c:showLeaderLines val="0"/>
          </c:dLbls>
          <c:cat>
            <c:numRef>
              <c:f>Sheet1!$A$2</c:f>
              <c:numCache>
                <c:formatCode>General</c:formatCode>
                <c:ptCount val="1"/>
              </c:numCache>
            </c:numRef>
          </c:cat>
          <c:val>
            <c:numRef>
              <c:f>Sheet1!$D$2</c:f>
              <c:numCache>
                <c:formatCode>0%</c:formatCode>
                <c:ptCount val="1"/>
                <c:pt idx="0">
                  <c:v>0.27</c:v>
                </c:pt>
              </c:numCache>
            </c:numRef>
          </c:val>
        </c:ser>
        <c:ser>
          <c:idx val="3"/>
          <c:order val="3"/>
          <c:tx>
            <c:strRef>
              <c:f>Sheet1!$E$1</c:f>
              <c:strCache>
                <c:ptCount val="1"/>
                <c:pt idx="0">
                  <c:v>Extremely confident</c:v>
                </c:pt>
              </c:strCache>
            </c:strRef>
          </c:tx>
          <c:invertIfNegative val="0"/>
          <c:dLbls>
            <c:txPr>
              <a:bodyPr/>
              <a:lstStyle/>
              <a:p>
                <a:pPr>
                  <a:defRPr sz="1400">
                    <a:solidFill>
                      <a:schemeClr val="tx1">
                        <a:lumMod val="50000"/>
                      </a:schemeClr>
                    </a:solidFill>
                  </a:defRPr>
                </a:pPr>
                <a:endParaRPr lang="en-US"/>
              </a:p>
            </c:txPr>
            <c:showLegendKey val="0"/>
            <c:showVal val="1"/>
            <c:showCatName val="0"/>
            <c:showSerName val="0"/>
            <c:showPercent val="0"/>
            <c:showBubbleSize val="0"/>
            <c:showLeaderLines val="0"/>
          </c:dLbls>
          <c:cat>
            <c:numRef>
              <c:f>Sheet1!$A$2</c:f>
              <c:numCache>
                <c:formatCode>General</c:formatCode>
                <c:ptCount val="1"/>
              </c:numCache>
            </c:numRef>
          </c:cat>
          <c:val>
            <c:numRef>
              <c:f>Sheet1!$E$2</c:f>
              <c:numCache>
                <c:formatCode>0%</c:formatCode>
                <c:ptCount val="1"/>
                <c:pt idx="0">
                  <c:v>0.22</c:v>
                </c:pt>
              </c:numCache>
            </c:numRef>
          </c:val>
        </c:ser>
        <c:dLbls>
          <c:showLegendKey val="0"/>
          <c:showVal val="0"/>
          <c:showCatName val="0"/>
          <c:showSerName val="0"/>
          <c:showPercent val="0"/>
          <c:showBubbleSize val="0"/>
        </c:dLbls>
        <c:gapWidth val="150"/>
        <c:overlap val="100"/>
        <c:axId val="225406976"/>
        <c:axId val="225408512"/>
      </c:barChart>
      <c:catAx>
        <c:axId val="225406976"/>
        <c:scaling>
          <c:orientation val="minMax"/>
        </c:scaling>
        <c:delete val="1"/>
        <c:axPos val="l"/>
        <c:numFmt formatCode="General" sourceLinked="1"/>
        <c:majorTickMark val="out"/>
        <c:minorTickMark val="none"/>
        <c:tickLblPos val="none"/>
        <c:crossAx val="225408512"/>
        <c:crosses val="autoZero"/>
        <c:auto val="1"/>
        <c:lblAlgn val="ctr"/>
        <c:lblOffset val="100"/>
        <c:noMultiLvlLbl val="0"/>
      </c:catAx>
      <c:valAx>
        <c:axId val="225408512"/>
        <c:scaling>
          <c:orientation val="minMax"/>
        </c:scaling>
        <c:delete val="1"/>
        <c:axPos val="b"/>
        <c:numFmt formatCode="0%" sourceLinked="1"/>
        <c:majorTickMark val="out"/>
        <c:minorTickMark val="none"/>
        <c:tickLblPos val="none"/>
        <c:crossAx val="225406976"/>
        <c:crosses val="autoZero"/>
        <c:crossBetween val="between"/>
      </c:valAx>
    </c:plotArea>
    <c:legend>
      <c:legendPos val="b"/>
      <c:layout>
        <c:manualLayout>
          <c:xMode val="edge"/>
          <c:yMode val="edge"/>
          <c:x val="1.9453796723685402E-2"/>
          <c:y val="0.60327798699075652"/>
          <c:w val="0.92948321115033028"/>
          <c:h val="0.22106584503024079"/>
        </c:manualLayout>
      </c:layout>
      <c:overlay val="0"/>
      <c:txPr>
        <a:bodyPr/>
        <a:lstStyle/>
        <a:p>
          <a:pPr>
            <a:defRPr sz="1200">
              <a:solidFill>
                <a:schemeClr val="tx1">
                  <a:lumMod val="50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1.8251242530853834E-2"/>
          <c:w val="1"/>
          <c:h val="0.54784287993412584"/>
        </c:manualLayout>
      </c:layout>
      <c:barChart>
        <c:barDir val="col"/>
        <c:grouping val="clustered"/>
        <c:varyColors val="0"/>
        <c:ser>
          <c:idx val="0"/>
          <c:order val="0"/>
          <c:tx>
            <c:strRef>
              <c:f>Sheet1!$B$1</c:f>
              <c:strCache>
                <c:ptCount val="1"/>
                <c:pt idx="0">
                  <c:v>I want my child to pursue</c:v>
                </c:pt>
              </c:strCache>
            </c:strRef>
          </c:tx>
          <c:invertIfNegative val="0"/>
          <c:dLbls>
            <c:dLbl>
              <c:idx val="9"/>
              <c:layout>
                <c:manualLayout>
                  <c:x val="-1.4749262536872074E-3"/>
                  <c:y val="0"/>
                </c:manualLayout>
              </c:layout>
              <c:showLegendKey val="0"/>
              <c:showVal val="1"/>
              <c:showCatName val="0"/>
              <c:showSerName val="0"/>
              <c:showPercent val="0"/>
              <c:showBubbleSize val="0"/>
            </c:dLbl>
            <c:txPr>
              <a:bodyPr/>
              <a:lstStyle/>
              <a:p>
                <a:pPr>
                  <a:defRPr sz="1300">
                    <a:solidFill>
                      <a:schemeClr val="tx1">
                        <a:lumMod val="50000"/>
                      </a:schemeClr>
                    </a:solidFill>
                    <a:latin typeface="Calibri" pitchFamily="34" charset="0"/>
                  </a:defRPr>
                </a:pPr>
                <a:endParaRPr lang="en-US"/>
              </a:p>
            </c:txPr>
            <c:showLegendKey val="0"/>
            <c:showVal val="1"/>
            <c:showCatName val="0"/>
            <c:showSerName val="0"/>
            <c:showPercent val="0"/>
            <c:showBubbleSize val="0"/>
            <c:showLeaderLines val="0"/>
          </c:dLbls>
          <c:cat>
            <c:numRef>
              <c:f>Sheet1!$A$2:$A$11</c:f>
              <c:numCache>
                <c:formatCode>General</c:formatCode>
                <c:ptCount val="10"/>
              </c:numCache>
            </c:numRef>
          </c:cat>
          <c:val>
            <c:numRef>
              <c:f>Sheet1!$B$2:$B$11</c:f>
              <c:numCache>
                <c:formatCode>0%</c:formatCode>
                <c:ptCount val="10"/>
                <c:pt idx="0">
                  <c:v>0.17</c:v>
                </c:pt>
                <c:pt idx="1">
                  <c:v>0.15000000000000024</c:v>
                </c:pt>
                <c:pt idx="2">
                  <c:v>0.15000000000000024</c:v>
                </c:pt>
                <c:pt idx="3">
                  <c:v>0.13</c:v>
                </c:pt>
                <c:pt idx="4">
                  <c:v>0.11</c:v>
                </c:pt>
                <c:pt idx="5">
                  <c:v>0.1</c:v>
                </c:pt>
                <c:pt idx="6">
                  <c:v>0.1</c:v>
                </c:pt>
                <c:pt idx="7">
                  <c:v>9.0000000000000024E-2</c:v>
                </c:pt>
                <c:pt idx="8">
                  <c:v>8.0000000000000043E-2</c:v>
                </c:pt>
                <c:pt idx="9">
                  <c:v>0.32000000000000112</c:v>
                </c:pt>
              </c:numCache>
            </c:numRef>
          </c:val>
        </c:ser>
        <c:ser>
          <c:idx val="1"/>
          <c:order val="1"/>
          <c:tx>
            <c:strRef>
              <c:f>Sheet1!$C$1</c:f>
              <c:strCache>
                <c:ptCount val="1"/>
                <c:pt idx="0">
                  <c:v>My child wants to pursue</c:v>
                </c:pt>
              </c:strCache>
            </c:strRef>
          </c:tx>
          <c:invertIfNegative val="0"/>
          <c:dLbls>
            <c:txPr>
              <a:bodyPr/>
              <a:lstStyle/>
              <a:p>
                <a:pPr>
                  <a:defRPr sz="1300">
                    <a:solidFill>
                      <a:schemeClr val="tx1">
                        <a:lumMod val="50000"/>
                      </a:schemeClr>
                    </a:solidFill>
                    <a:latin typeface="Calibri" pitchFamily="34" charset="0"/>
                  </a:defRPr>
                </a:pPr>
                <a:endParaRPr lang="en-US"/>
              </a:p>
            </c:txPr>
            <c:showLegendKey val="0"/>
            <c:showVal val="1"/>
            <c:showCatName val="0"/>
            <c:showSerName val="0"/>
            <c:showPercent val="0"/>
            <c:showBubbleSize val="0"/>
            <c:showLeaderLines val="0"/>
          </c:dLbls>
          <c:cat>
            <c:numRef>
              <c:f>Sheet1!$A$2:$A$11</c:f>
              <c:numCache>
                <c:formatCode>General</c:formatCode>
                <c:ptCount val="10"/>
              </c:numCache>
            </c:numRef>
          </c:cat>
          <c:val>
            <c:numRef>
              <c:f>Sheet1!$C$2:$C$11</c:f>
              <c:numCache>
                <c:formatCode>0%</c:formatCode>
                <c:ptCount val="10"/>
                <c:pt idx="0">
                  <c:v>0.14000000000000001</c:v>
                </c:pt>
                <c:pt idx="1">
                  <c:v>7.0000000000000021E-2</c:v>
                </c:pt>
                <c:pt idx="2">
                  <c:v>0.05</c:v>
                </c:pt>
                <c:pt idx="3">
                  <c:v>0.05</c:v>
                </c:pt>
                <c:pt idx="4">
                  <c:v>0.19</c:v>
                </c:pt>
                <c:pt idx="5">
                  <c:v>2.0000000000000011E-2</c:v>
                </c:pt>
                <c:pt idx="6">
                  <c:v>0.21000000000000021</c:v>
                </c:pt>
                <c:pt idx="7">
                  <c:v>0.1</c:v>
                </c:pt>
                <c:pt idx="8">
                  <c:v>0.13</c:v>
                </c:pt>
                <c:pt idx="9">
                  <c:v>0.18000000000000024</c:v>
                </c:pt>
              </c:numCache>
            </c:numRef>
          </c:val>
        </c:ser>
        <c:dLbls>
          <c:showLegendKey val="0"/>
          <c:showVal val="0"/>
          <c:showCatName val="0"/>
          <c:showSerName val="0"/>
          <c:showPercent val="0"/>
          <c:showBubbleSize val="0"/>
        </c:dLbls>
        <c:gapWidth val="150"/>
        <c:axId val="221156864"/>
        <c:axId val="221158400"/>
      </c:barChart>
      <c:catAx>
        <c:axId val="221156864"/>
        <c:scaling>
          <c:orientation val="minMax"/>
        </c:scaling>
        <c:delete val="0"/>
        <c:axPos val="b"/>
        <c:numFmt formatCode="General" sourceLinked="1"/>
        <c:majorTickMark val="out"/>
        <c:minorTickMark val="none"/>
        <c:tickLblPos val="nextTo"/>
        <c:spPr>
          <a:ln>
            <a:noFill/>
          </a:ln>
        </c:spPr>
        <c:txPr>
          <a:bodyPr/>
          <a:lstStyle/>
          <a:p>
            <a:pPr>
              <a:defRPr sz="1200">
                <a:solidFill>
                  <a:schemeClr val="bg2">
                    <a:lumMod val="50000"/>
                  </a:schemeClr>
                </a:solidFill>
                <a:latin typeface="Calibri" pitchFamily="34" charset="0"/>
              </a:defRPr>
            </a:pPr>
            <a:endParaRPr lang="en-US"/>
          </a:p>
        </c:txPr>
        <c:crossAx val="221158400"/>
        <c:crosses val="autoZero"/>
        <c:auto val="1"/>
        <c:lblAlgn val="ctr"/>
        <c:lblOffset val="100"/>
        <c:noMultiLvlLbl val="0"/>
      </c:catAx>
      <c:valAx>
        <c:axId val="221158400"/>
        <c:scaling>
          <c:orientation val="minMax"/>
        </c:scaling>
        <c:delete val="1"/>
        <c:axPos val="l"/>
        <c:numFmt formatCode="0%" sourceLinked="1"/>
        <c:majorTickMark val="out"/>
        <c:minorTickMark val="none"/>
        <c:tickLblPos val="none"/>
        <c:crossAx val="221156864"/>
        <c:crosses val="autoZero"/>
        <c:crossBetween val="between"/>
      </c:valAx>
    </c:plotArea>
    <c:legend>
      <c:legendPos val="b"/>
      <c:layout>
        <c:manualLayout>
          <c:xMode val="edge"/>
          <c:yMode val="edge"/>
          <c:x val="0.28168896476436173"/>
          <c:y val="5.7544535656447234E-3"/>
          <c:w val="0.48107100550484477"/>
          <c:h val="6.9739943221383133E-2"/>
        </c:manualLayout>
      </c:layout>
      <c:overlay val="0"/>
      <c:spPr>
        <a:ln>
          <a:solidFill>
            <a:srgbClr val="A8B9C5"/>
          </a:solidFill>
        </a:ln>
      </c:spPr>
      <c:txPr>
        <a:bodyPr/>
        <a:lstStyle/>
        <a:p>
          <a:pPr>
            <a:defRPr sz="1200">
              <a:solidFill>
                <a:schemeClr val="tx1">
                  <a:lumMod val="50000"/>
                </a:schemeClr>
              </a:solidFill>
              <a:latin typeface="Calibri"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0.22439965250822574"/>
          <c:y val="1.4999999999999998E-2"/>
          <c:w val="0.29803168089904425"/>
          <c:h val="0.8975164380225652"/>
        </c:manualLayout>
      </c:layout>
      <c:barChart>
        <c:barDir val="col"/>
        <c:grouping val="stacked"/>
        <c:varyColors val="0"/>
        <c:ser>
          <c:idx val="0"/>
          <c:order val="0"/>
          <c:tx>
            <c:strRef>
              <c:f>Sheet1!$B$1</c:f>
              <c:strCache>
                <c:ptCount val="1"/>
                <c:pt idx="0">
                  <c:v>Not sure</c:v>
                </c:pt>
              </c:strCache>
            </c:strRef>
          </c:tx>
          <c:invertIfNegative val="0"/>
          <c:dLbls>
            <c:txPr>
              <a:bodyPr/>
              <a:lstStyle/>
              <a:p>
                <a:pPr>
                  <a:defRPr sz="1400" b="0">
                    <a:solidFill>
                      <a:schemeClr val="tx1">
                        <a:lumMod val="50000"/>
                      </a:schemeClr>
                    </a:solidFill>
                    <a:latin typeface="Calibri" pitchFamily="34" charset="0"/>
                  </a:defRPr>
                </a:pPr>
                <a:endParaRPr lang="en-US"/>
              </a:p>
            </c:txPr>
            <c:showLegendKey val="0"/>
            <c:showVal val="1"/>
            <c:showCatName val="0"/>
            <c:showSerName val="0"/>
            <c:showPercent val="0"/>
            <c:showBubbleSize val="0"/>
            <c:showLeaderLines val="0"/>
          </c:dLbls>
          <c:cat>
            <c:strRef>
              <c:f>Sheet1!$A$2</c:f>
              <c:strCache>
                <c:ptCount val="1"/>
                <c:pt idx="0">
                  <c:v>College Student K-12 STEM Prep</c:v>
                </c:pt>
              </c:strCache>
            </c:strRef>
          </c:cat>
          <c:val>
            <c:numRef>
              <c:f>Sheet1!$B$2</c:f>
              <c:numCache>
                <c:formatCode>0%</c:formatCode>
                <c:ptCount val="1"/>
                <c:pt idx="0">
                  <c:v>3.0000000000000082E-2</c:v>
                </c:pt>
              </c:numCache>
            </c:numRef>
          </c:val>
        </c:ser>
        <c:ser>
          <c:idx val="1"/>
          <c:order val="1"/>
          <c:tx>
            <c:strRef>
              <c:f>Sheet1!$C$1</c:f>
              <c:strCache>
                <c:ptCount val="1"/>
                <c:pt idx="0">
                  <c:v>Not well at all</c:v>
                </c:pt>
              </c:strCache>
            </c:strRef>
          </c:tx>
          <c:invertIfNegative val="0"/>
          <c:dLbls>
            <c:txPr>
              <a:bodyPr/>
              <a:lstStyle/>
              <a:p>
                <a:pPr>
                  <a:defRPr sz="1400" b="0">
                    <a:solidFill>
                      <a:schemeClr val="tx1">
                        <a:lumMod val="50000"/>
                      </a:schemeClr>
                    </a:solidFill>
                    <a:latin typeface="Calibri" pitchFamily="34" charset="0"/>
                  </a:defRPr>
                </a:pPr>
                <a:endParaRPr lang="en-US"/>
              </a:p>
            </c:txPr>
            <c:showLegendKey val="0"/>
            <c:showVal val="1"/>
            <c:showCatName val="0"/>
            <c:showSerName val="0"/>
            <c:showPercent val="0"/>
            <c:showBubbleSize val="0"/>
            <c:showLeaderLines val="0"/>
          </c:dLbls>
          <c:cat>
            <c:strRef>
              <c:f>Sheet1!$A$2</c:f>
              <c:strCache>
                <c:ptCount val="1"/>
                <c:pt idx="0">
                  <c:v>College Student K-12 STEM Prep</c:v>
                </c:pt>
              </c:strCache>
            </c:strRef>
          </c:cat>
          <c:val>
            <c:numRef>
              <c:f>Sheet1!$C$2</c:f>
              <c:numCache>
                <c:formatCode>0%</c:formatCode>
                <c:ptCount val="1"/>
                <c:pt idx="0">
                  <c:v>8.0000000000000224E-2</c:v>
                </c:pt>
              </c:numCache>
            </c:numRef>
          </c:val>
        </c:ser>
        <c:ser>
          <c:idx val="2"/>
          <c:order val="2"/>
          <c:tx>
            <c:strRef>
              <c:f>Sheet1!$D$1</c:f>
              <c:strCache>
                <c:ptCount val="1"/>
                <c:pt idx="0">
                  <c:v>Somewhat well</c:v>
                </c:pt>
              </c:strCache>
            </c:strRef>
          </c:tx>
          <c:invertIfNegative val="0"/>
          <c:dLbls>
            <c:txPr>
              <a:bodyPr/>
              <a:lstStyle/>
              <a:p>
                <a:pPr>
                  <a:defRPr sz="1400" b="0">
                    <a:solidFill>
                      <a:schemeClr val="tx1">
                        <a:lumMod val="50000"/>
                      </a:schemeClr>
                    </a:solidFill>
                    <a:latin typeface="Calibri" pitchFamily="34" charset="0"/>
                  </a:defRPr>
                </a:pPr>
                <a:endParaRPr lang="en-US"/>
              </a:p>
            </c:txPr>
            <c:showLegendKey val="0"/>
            <c:showVal val="1"/>
            <c:showCatName val="0"/>
            <c:showSerName val="0"/>
            <c:showPercent val="0"/>
            <c:showBubbleSize val="0"/>
            <c:showLeaderLines val="0"/>
          </c:dLbls>
          <c:cat>
            <c:strRef>
              <c:f>Sheet1!$A$2</c:f>
              <c:strCache>
                <c:ptCount val="1"/>
                <c:pt idx="0">
                  <c:v>College Student K-12 STEM Prep</c:v>
                </c:pt>
              </c:strCache>
            </c:strRef>
          </c:cat>
          <c:val>
            <c:numRef>
              <c:f>Sheet1!$D$2</c:f>
              <c:numCache>
                <c:formatCode>0%</c:formatCode>
                <c:ptCount val="1"/>
                <c:pt idx="0">
                  <c:v>0.35000000000000031</c:v>
                </c:pt>
              </c:numCache>
            </c:numRef>
          </c:val>
        </c:ser>
        <c:ser>
          <c:idx val="3"/>
          <c:order val="3"/>
          <c:tx>
            <c:strRef>
              <c:f>Sheet1!$E$1</c:f>
              <c:strCache>
                <c:ptCount val="1"/>
                <c:pt idx="0">
                  <c:v>Very well </c:v>
                </c:pt>
              </c:strCache>
            </c:strRef>
          </c:tx>
          <c:invertIfNegative val="0"/>
          <c:dLbls>
            <c:txPr>
              <a:bodyPr/>
              <a:lstStyle/>
              <a:p>
                <a:pPr>
                  <a:defRPr sz="1400" b="0">
                    <a:solidFill>
                      <a:schemeClr val="tx1">
                        <a:lumMod val="50000"/>
                      </a:schemeClr>
                    </a:solidFill>
                    <a:latin typeface="Calibri" pitchFamily="34" charset="0"/>
                  </a:defRPr>
                </a:pPr>
                <a:endParaRPr lang="en-US"/>
              </a:p>
            </c:txPr>
            <c:showLegendKey val="0"/>
            <c:showVal val="1"/>
            <c:showCatName val="0"/>
            <c:showSerName val="0"/>
            <c:showPercent val="0"/>
            <c:showBubbleSize val="0"/>
            <c:showLeaderLines val="0"/>
          </c:dLbls>
          <c:cat>
            <c:strRef>
              <c:f>Sheet1!$A$2</c:f>
              <c:strCache>
                <c:ptCount val="1"/>
                <c:pt idx="0">
                  <c:v>College Student K-12 STEM Prep</c:v>
                </c:pt>
              </c:strCache>
            </c:strRef>
          </c:cat>
          <c:val>
            <c:numRef>
              <c:f>Sheet1!$E$2</c:f>
              <c:numCache>
                <c:formatCode>0%</c:formatCode>
                <c:ptCount val="1"/>
                <c:pt idx="0">
                  <c:v>0.35000000000000031</c:v>
                </c:pt>
              </c:numCache>
            </c:numRef>
          </c:val>
        </c:ser>
        <c:ser>
          <c:idx val="4"/>
          <c:order val="4"/>
          <c:tx>
            <c:strRef>
              <c:f>Sheet1!$F$1</c:f>
              <c:strCache>
                <c:ptCount val="1"/>
                <c:pt idx="0">
                  <c:v>Extremely well</c:v>
                </c:pt>
              </c:strCache>
            </c:strRef>
          </c:tx>
          <c:invertIfNegative val="0"/>
          <c:dLbls>
            <c:txPr>
              <a:bodyPr/>
              <a:lstStyle/>
              <a:p>
                <a:pPr>
                  <a:defRPr sz="1400" b="0">
                    <a:solidFill>
                      <a:schemeClr val="tx1">
                        <a:lumMod val="50000"/>
                      </a:schemeClr>
                    </a:solidFill>
                    <a:latin typeface="Calibri" pitchFamily="34" charset="0"/>
                  </a:defRPr>
                </a:pPr>
                <a:endParaRPr lang="en-US"/>
              </a:p>
            </c:txPr>
            <c:showLegendKey val="0"/>
            <c:showVal val="1"/>
            <c:showCatName val="0"/>
            <c:showSerName val="0"/>
            <c:showPercent val="0"/>
            <c:showBubbleSize val="0"/>
            <c:showLeaderLines val="0"/>
          </c:dLbls>
          <c:cat>
            <c:strRef>
              <c:f>Sheet1!$A$2</c:f>
              <c:strCache>
                <c:ptCount val="1"/>
                <c:pt idx="0">
                  <c:v>College Student K-12 STEM Prep</c:v>
                </c:pt>
              </c:strCache>
            </c:strRef>
          </c:cat>
          <c:val>
            <c:numRef>
              <c:f>Sheet1!$F$2</c:f>
              <c:numCache>
                <c:formatCode>0%</c:formatCode>
                <c:ptCount val="1"/>
                <c:pt idx="0">
                  <c:v>0.2</c:v>
                </c:pt>
              </c:numCache>
            </c:numRef>
          </c:val>
        </c:ser>
        <c:dLbls>
          <c:showLegendKey val="0"/>
          <c:showVal val="0"/>
          <c:showCatName val="0"/>
          <c:showSerName val="0"/>
          <c:showPercent val="0"/>
          <c:showBubbleSize val="0"/>
        </c:dLbls>
        <c:gapWidth val="150"/>
        <c:overlap val="100"/>
        <c:axId val="221211264"/>
        <c:axId val="221225344"/>
      </c:barChart>
      <c:catAx>
        <c:axId val="221211264"/>
        <c:scaling>
          <c:orientation val="minMax"/>
        </c:scaling>
        <c:delete val="1"/>
        <c:axPos val="b"/>
        <c:majorTickMark val="out"/>
        <c:minorTickMark val="none"/>
        <c:tickLblPos val="none"/>
        <c:crossAx val="221225344"/>
        <c:crosses val="autoZero"/>
        <c:auto val="1"/>
        <c:lblAlgn val="ctr"/>
        <c:lblOffset val="100"/>
        <c:noMultiLvlLbl val="0"/>
      </c:catAx>
      <c:valAx>
        <c:axId val="221225344"/>
        <c:scaling>
          <c:orientation val="minMax"/>
        </c:scaling>
        <c:delete val="1"/>
        <c:axPos val="l"/>
        <c:numFmt formatCode="0%" sourceLinked="1"/>
        <c:majorTickMark val="out"/>
        <c:minorTickMark val="none"/>
        <c:tickLblPos val="none"/>
        <c:crossAx val="221211264"/>
        <c:crosses val="autoZero"/>
        <c:crossBetween val="between"/>
      </c:valAx>
    </c:plotArea>
    <c:legend>
      <c:legendPos val="l"/>
      <c:layout>
        <c:manualLayout>
          <c:xMode val="edge"/>
          <c:yMode val="edge"/>
          <c:x val="2.8169014084507043E-2"/>
          <c:y val="0.15182012331005787"/>
          <c:w val="0.25435677054452732"/>
          <c:h val="0.33975579408706141"/>
        </c:manualLayout>
      </c:layout>
      <c:overlay val="0"/>
      <c:txPr>
        <a:bodyPr/>
        <a:lstStyle/>
        <a:p>
          <a:pPr>
            <a:defRPr sz="1300">
              <a:solidFill>
                <a:schemeClr val="tx1">
                  <a:lumMod val="50000"/>
                </a:schemeClr>
              </a:solidFill>
              <a:latin typeface="Calibri"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2574163687448885"/>
          <c:y val="7.1129069392641728E-2"/>
          <c:w val="0.33876796714098023"/>
          <c:h val="0.92686858221669655"/>
        </c:manualLayout>
      </c:layout>
      <c:barChart>
        <c:barDir val="bar"/>
        <c:grouping val="clustered"/>
        <c:varyColors val="0"/>
        <c:ser>
          <c:idx val="0"/>
          <c:order val="0"/>
          <c:tx>
            <c:strRef>
              <c:f>Sheet1!$B$1</c:f>
              <c:strCache>
                <c:ptCount val="1"/>
                <c:pt idx="0">
                  <c:v>Parents of K-12 Students</c:v>
                </c:pt>
              </c:strCache>
            </c:strRef>
          </c:tx>
          <c:spPr>
            <a:ln w="12700">
              <a:solidFill>
                <a:srgbClr val="FFFFFF"/>
              </a:solidFill>
            </a:ln>
          </c:spPr>
          <c:invertIfNegative val="0"/>
          <c:dLbls>
            <c:txPr>
              <a:bodyPr/>
              <a:lstStyle/>
              <a:p>
                <a:pPr>
                  <a:defRPr sz="1300">
                    <a:solidFill>
                      <a:schemeClr val="tx1">
                        <a:lumMod val="50000"/>
                      </a:schemeClr>
                    </a:solidFill>
                    <a:latin typeface="Calibri" pitchFamily="34" charset="0"/>
                  </a:defRPr>
                </a:pPr>
                <a:endParaRPr lang="en-US"/>
              </a:p>
            </c:txPr>
            <c:showLegendKey val="0"/>
            <c:showVal val="1"/>
            <c:showCatName val="0"/>
            <c:showSerName val="0"/>
            <c:showPercent val="0"/>
            <c:showBubbleSize val="0"/>
            <c:showLeaderLines val="0"/>
          </c:dLbls>
          <c:cat>
            <c:strRef>
              <c:f>Sheet1!$A$2:$A$6</c:f>
              <c:strCache>
                <c:ptCount val="5"/>
                <c:pt idx="0">
                  <c:v>Preparing students for careers in STEM is a top priority for schools in the U.S.</c:v>
                </c:pt>
                <c:pt idx="1">
                  <c:v>Compared to other countries, the U.S. is doing a poor job of teaching STEM.</c:v>
                </c:pt>
                <c:pt idx="2">
                  <c:v>Preparing students for careers in STEM should be a top priority for schools in the U.S.</c:v>
                </c:pt>
                <c:pt idx="3">
                  <c:v>A stronger emphasis on STEM is necessary in order to equip future U.S. generations with 21st century skills such as critical thinking.</c:v>
                </c:pt>
                <c:pt idx="4">
                  <c:v>STEM can help prepare students to become the world's next innovators and address the world's toughest problems.</c:v>
                </c:pt>
              </c:strCache>
            </c:strRef>
          </c:cat>
          <c:val>
            <c:numRef>
              <c:f>Sheet1!$B$2:$B$6</c:f>
              <c:numCache>
                <c:formatCode>0%</c:formatCode>
                <c:ptCount val="5"/>
                <c:pt idx="0">
                  <c:v>0.49000000000000021</c:v>
                </c:pt>
                <c:pt idx="1">
                  <c:v>0.76000000000000045</c:v>
                </c:pt>
                <c:pt idx="2">
                  <c:v>0.93</c:v>
                </c:pt>
                <c:pt idx="3">
                  <c:v>0.94000000000000039</c:v>
                </c:pt>
                <c:pt idx="4">
                  <c:v>0.94000000000000039</c:v>
                </c:pt>
              </c:numCache>
            </c:numRef>
          </c:val>
        </c:ser>
        <c:ser>
          <c:idx val="1"/>
          <c:order val="1"/>
          <c:tx>
            <c:strRef>
              <c:f>Sheet1!$C$1</c:f>
              <c:strCache>
                <c:ptCount val="1"/>
                <c:pt idx="0">
                  <c:v>STEM College Students</c:v>
                </c:pt>
              </c:strCache>
            </c:strRef>
          </c:tx>
          <c:spPr>
            <a:ln w="12700">
              <a:solidFill>
                <a:schemeClr val="bg1"/>
              </a:solidFill>
            </a:ln>
          </c:spPr>
          <c:invertIfNegative val="0"/>
          <c:dLbls>
            <c:txPr>
              <a:bodyPr/>
              <a:lstStyle/>
              <a:p>
                <a:pPr>
                  <a:defRPr sz="1300">
                    <a:solidFill>
                      <a:schemeClr val="tx1">
                        <a:lumMod val="50000"/>
                      </a:schemeClr>
                    </a:solidFill>
                    <a:latin typeface="Calibri" pitchFamily="34" charset="0"/>
                  </a:defRPr>
                </a:pPr>
                <a:endParaRPr lang="en-US"/>
              </a:p>
            </c:txPr>
            <c:showLegendKey val="0"/>
            <c:showVal val="1"/>
            <c:showCatName val="0"/>
            <c:showSerName val="0"/>
            <c:showPercent val="0"/>
            <c:showBubbleSize val="0"/>
            <c:showLeaderLines val="0"/>
          </c:dLbls>
          <c:cat>
            <c:strRef>
              <c:f>Sheet1!$A$2:$A$6</c:f>
              <c:strCache>
                <c:ptCount val="5"/>
                <c:pt idx="0">
                  <c:v>Preparing students for careers in STEM is a top priority for schools in the U.S.</c:v>
                </c:pt>
                <c:pt idx="1">
                  <c:v>Compared to other countries, the U.S. is doing a poor job of teaching STEM.</c:v>
                </c:pt>
                <c:pt idx="2">
                  <c:v>Preparing students for careers in STEM should be a top priority for schools in the U.S.</c:v>
                </c:pt>
                <c:pt idx="3">
                  <c:v>A stronger emphasis on STEM is necessary in order to equip future U.S. generations with 21st century skills such as critical thinking.</c:v>
                </c:pt>
                <c:pt idx="4">
                  <c:v>STEM can help prepare students to become the world's next innovators and address the world's toughest problems.</c:v>
                </c:pt>
              </c:strCache>
            </c:strRef>
          </c:cat>
          <c:val>
            <c:numRef>
              <c:f>Sheet1!$C$2:$C$6</c:f>
              <c:numCache>
                <c:formatCode>0%</c:formatCode>
                <c:ptCount val="5"/>
                <c:pt idx="0">
                  <c:v>0.49000000000000021</c:v>
                </c:pt>
                <c:pt idx="1">
                  <c:v>0.66000000000000059</c:v>
                </c:pt>
                <c:pt idx="2">
                  <c:v>0.87000000000000044</c:v>
                </c:pt>
                <c:pt idx="3">
                  <c:v>0.93</c:v>
                </c:pt>
                <c:pt idx="4">
                  <c:v>0.9500000000000004</c:v>
                </c:pt>
              </c:numCache>
            </c:numRef>
          </c:val>
        </c:ser>
        <c:dLbls>
          <c:showLegendKey val="0"/>
          <c:showVal val="0"/>
          <c:showCatName val="0"/>
          <c:showSerName val="0"/>
          <c:showPercent val="0"/>
          <c:showBubbleSize val="0"/>
        </c:dLbls>
        <c:gapWidth val="101"/>
        <c:axId val="223329664"/>
        <c:axId val="223335552"/>
      </c:barChart>
      <c:catAx>
        <c:axId val="223329664"/>
        <c:scaling>
          <c:orientation val="minMax"/>
        </c:scaling>
        <c:delete val="0"/>
        <c:axPos val="l"/>
        <c:numFmt formatCode="General" sourceLinked="1"/>
        <c:majorTickMark val="out"/>
        <c:minorTickMark val="none"/>
        <c:tickLblPos val="nextTo"/>
        <c:spPr>
          <a:noFill/>
          <a:ln>
            <a:noFill/>
          </a:ln>
        </c:spPr>
        <c:txPr>
          <a:bodyPr/>
          <a:lstStyle/>
          <a:p>
            <a:pPr>
              <a:defRPr sz="1200">
                <a:solidFill>
                  <a:schemeClr val="tx1">
                    <a:lumMod val="50000"/>
                  </a:schemeClr>
                </a:solidFill>
                <a:latin typeface="Calibri" pitchFamily="34" charset="0"/>
              </a:defRPr>
            </a:pPr>
            <a:endParaRPr lang="en-US"/>
          </a:p>
        </c:txPr>
        <c:crossAx val="223335552"/>
        <c:crosses val="autoZero"/>
        <c:auto val="1"/>
        <c:lblAlgn val="ctr"/>
        <c:lblOffset val="100"/>
        <c:noMultiLvlLbl val="0"/>
      </c:catAx>
      <c:valAx>
        <c:axId val="223335552"/>
        <c:scaling>
          <c:orientation val="minMax"/>
        </c:scaling>
        <c:delete val="1"/>
        <c:axPos val="b"/>
        <c:numFmt formatCode="0%" sourceLinked="1"/>
        <c:majorTickMark val="out"/>
        <c:minorTickMark val="none"/>
        <c:tickLblPos val="none"/>
        <c:crossAx val="22332966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574163687448885"/>
          <c:y val="7.1129069392641728E-2"/>
          <c:w val="0.33876796714098051"/>
          <c:h val="0.92686858221669655"/>
        </c:manualLayout>
      </c:layout>
      <c:barChart>
        <c:barDir val="bar"/>
        <c:grouping val="clustered"/>
        <c:varyColors val="0"/>
        <c:ser>
          <c:idx val="0"/>
          <c:order val="0"/>
          <c:tx>
            <c:strRef>
              <c:f>Sheet1!$B$1</c:f>
              <c:strCache>
                <c:ptCount val="1"/>
                <c:pt idx="0">
                  <c:v>Parents of K-12 Students</c:v>
                </c:pt>
              </c:strCache>
            </c:strRef>
          </c:tx>
          <c:spPr>
            <a:ln w="12700">
              <a:solidFill>
                <a:srgbClr val="FFFFFF"/>
              </a:solidFill>
            </a:ln>
          </c:spPr>
          <c:invertIfNegative val="0"/>
          <c:dLbls>
            <c:txPr>
              <a:bodyPr/>
              <a:lstStyle/>
              <a:p>
                <a:pPr>
                  <a:defRPr sz="1300">
                    <a:solidFill>
                      <a:schemeClr val="tx1">
                        <a:lumMod val="50000"/>
                      </a:schemeClr>
                    </a:solidFill>
                    <a:latin typeface="Calibri" pitchFamily="34" charset="0"/>
                  </a:defRPr>
                </a:pPr>
                <a:endParaRPr lang="en-US"/>
              </a:p>
            </c:txPr>
            <c:showLegendKey val="0"/>
            <c:showVal val="1"/>
            <c:showCatName val="0"/>
            <c:showSerName val="0"/>
            <c:showPercent val="0"/>
            <c:showBubbleSize val="0"/>
            <c:showLeaderLines val="0"/>
          </c:dLbls>
          <c:cat>
            <c:strRef>
              <c:f>Sheet1!$A$2:$A$7</c:f>
              <c:strCache>
                <c:ptCount val="6"/>
                <c:pt idx="0">
                  <c:v>To enable students to have fulfilling careers in the future</c:v>
                </c:pt>
                <c:pt idx="1">
                  <c:v>To enable students to have well-paying careers in the future</c:v>
                </c:pt>
                <c:pt idx="2">
                  <c:v>In the future, most or all jobs will require at least a basic understanding of math and science</c:v>
                </c:pt>
                <c:pt idx="3">
                  <c:v>To prepare people that are equipped to find solutions to the world's problems</c:v>
                </c:pt>
                <c:pt idx="4">
                  <c:v>To produce the next generation of innovators</c:v>
                </c:pt>
                <c:pt idx="5">
                  <c:v>To ensure the U.S. remains competitive in the global marketplace</c:v>
                </c:pt>
              </c:strCache>
            </c:strRef>
          </c:cat>
          <c:val>
            <c:numRef>
              <c:f>Sheet1!$B$2:$B$7</c:f>
              <c:numCache>
                <c:formatCode>0%</c:formatCode>
                <c:ptCount val="6"/>
                <c:pt idx="0">
                  <c:v>0.30000000000000032</c:v>
                </c:pt>
                <c:pt idx="1">
                  <c:v>0.36000000000000032</c:v>
                </c:pt>
                <c:pt idx="2">
                  <c:v>0.42000000000000032</c:v>
                </c:pt>
                <c:pt idx="3">
                  <c:v>0.44</c:v>
                </c:pt>
                <c:pt idx="4">
                  <c:v>0.51</c:v>
                </c:pt>
                <c:pt idx="5">
                  <c:v>0.53</c:v>
                </c:pt>
              </c:numCache>
            </c:numRef>
          </c:val>
        </c:ser>
        <c:dLbls>
          <c:showLegendKey val="0"/>
          <c:showVal val="0"/>
          <c:showCatName val="0"/>
          <c:showSerName val="0"/>
          <c:showPercent val="0"/>
          <c:showBubbleSize val="0"/>
        </c:dLbls>
        <c:gapWidth val="101"/>
        <c:axId val="223417472"/>
        <c:axId val="223419008"/>
      </c:barChart>
      <c:catAx>
        <c:axId val="223417472"/>
        <c:scaling>
          <c:orientation val="minMax"/>
        </c:scaling>
        <c:delete val="0"/>
        <c:axPos val="l"/>
        <c:numFmt formatCode="General" sourceLinked="1"/>
        <c:majorTickMark val="out"/>
        <c:minorTickMark val="none"/>
        <c:tickLblPos val="nextTo"/>
        <c:spPr>
          <a:noFill/>
          <a:ln>
            <a:noFill/>
          </a:ln>
        </c:spPr>
        <c:txPr>
          <a:bodyPr/>
          <a:lstStyle/>
          <a:p>
            <a:pPr>
              <a:defRPr sz="1200">
                <a:solidFill>
                  <a:schemeClr val="tx1">
                    <a:lumMod val="50000"/>
                  </a:schemeClr>
                </a:solidFill>
                <a:latin typeface="Calibri" pitchFamily="34" charset="0"/>
              </a:defRPr>
            </a:pPr>
            <a:endParaRPr lang="en-US"/>
          </a:p>
        </c:txPr>
        <c:crossAx val="223419008"/>
        <c:crosses val="autoZero"/>
        <c:auto val="1"/>
        <c:lblAlgn val="ctr"/>
        <c:lblOffset val="100"/>
        <c:noMultiLvlLbl val="0"/>
      </c:catAx>
      <c:valAx>
        <c:axId val="223419008"/>
        <c:scaling>
          <c:orientation val="minMax"/>
        </c:scaling>
        <c:delete val="1"/>
        <c:axPos val="b"/>
        <c:numFmt formatCode="0%" sourceLinked="1"/>
        <c:majorTickMark val="out"/>
        <c:minorTickMark val="none"/>
        <c:tickLblPos val="none"/>
        <c:crossAx val="22341747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084721967893565"/>
          <c:y val="3.0726256983240208E-2"/>
          <c:w val="0.48915278032106546"/>
          <c:h val="0.90325266841644758"/>
        </c:manualLayout>
      </c:layout>
      <c:barChart>
        <c:barDir val="bar"/>
        <c:grouping val="clustered"/>
        <c:varyColors val="0"/>
        <c:ser>
          <c:idx val="0"/>
          <c:order val="0"/>
          <c:tx>
            <c:strRef>
              <c:f>Sheet1!$B$1</c:f>
              <c:strCache>
                <c:ptCount val="1"/>
                <c:pt idx="0">
                  <c:v>Column1</c:v>
                </c:pt>
              </c:strCache>
            </c:strRef>
          </c:tx>
          <c:spPr>
            <a:solidFill>
              <a:srgbClr val="0070C0"/>
            </a:solidFill>
          </c:spPr>
          <c:invertIfNegative val="0"/>
          <c:dLbls>
            <c:txPr>
              <a:bodyPr/>
              <a:lstStyle/>
              <a:p>
                <a:pPr>
                  <a:defRPr sz="1300">
                    <a:solidFill>
                      <a:schemeClr val="tx1">
                        <a:lumMod val="50000"/>
                      </a:schemeClr>
                    </a:solidFill>
                    <a:latin typeface="Calibri" pitchFamily="34" charset="0"/>
                  </a:defRPr>
                </a:pPr>
                <a:endParaRPr lang="en-US"/>
              </a:p>
            </c:txPr>
            <c:showLegendKey val="0"/>
            <c:showVal val="1"/>
            <c:showCatName val="0"/>
            <c:showSerName val="0"/>
            <c:showPercent val="0"/>
            <c:showBubbleSize val="0"/>
            <c:showLeaderLines val="0"/>
          </c:dLbls>
          <c:cat>
            <c:strRef>
              <c:f>Sheet1!$A$2:$A$13</c:f>
              <c:strCache>
                <c:ptCount val="12"/>
                <c:pt idx="0">
                  <c:v>Other</c:v>
                </c:pt>
                <c:pt idx="1">
                  <c:v>My parents told me I had to</c:v>
                </c:pt>
                <c:pt idx="2">
                  <c:v>I was encouraged by a teacher or guidance counselor</c:v>
                </c:pt>
                <c:pt idx="3">
                  <c:v>A family member has similar education/career</c:v>
                </c:pt>
                <c:pt idx="4">
                  <c:v>Our country is in need of college graduates focused in these areas</c:v>
                </c:pt>
                <c:pt idx="5">
                  <c:v>To make a difference</c:v>
                </c:pt>
                <c:pt idx="6">
                  <c:v>I received good grades in this subject in school</c:v>
                </c:pt>
                <c:pt idx="7">
                  <c:v>I have always enjoyed games/toys, books, participating in clubs focused on this subject</c:v>
                </c:pt>
                <c:pt idx="8">
                  <c:v>It's my passion</c:v>
                </c:pt>
                <c:pt idx="9">
                  <c:v>The job potential</c:v>
                </c:pt>
                <c:pt idx="10">
                  <c:v>It's intellectually stimulating/challenging</c:v>
                </c:pt>
                <c:pt idx="11">
                  <c:v>Good salary out of school</c:v>
                </c:pt>
              </c:strCache>
            </c:strRef>
          </c:cat>
          <c:val>
            <c:numRef>
              <c:f>Sheet1!$B$2:$B$13</c:f>
              <c:numCache>
                <c:formatCode>0%</c:formatCode>
                <c:ptCount val="12"/>
                <c:pt idx="0">
                  <c:v>0.03</c:v>
                </c:pt>
                <c:pt idx="1">
                  <c:v>0.06</c:v>
                </c:pt>
                <c:pt idx="2">
                  <c:v>0.17</c:v>
                </c:pt>
                <c:pt idx="3">
                  <c:v>0.19</c:v>
                </c:pt>
                <c:pt idx="4">
                  <c:v>0.25</c:v>
                </c:pt>
                <c:pt idx="5">
                  <c:v>0.39</c:v>
                </c:pt>
                <c:pt idx="6">
                  <c:v>0.43</c:v>
                </c:pt>
                <c:pt idx="7">
                  <c:v>0.45</c:v>
                </c:pt>
                <c:pt idx="8">
                  <c:v>0.54</c:v>
                </c:pt>
                <c:pt idx="9">
                  <c:v>0.66</c:v>
                </c:pt>
                <c:pt idx="10">
                  <c:v>0.68</c:v>
                </c:pt>
                <c:pt idx="11">
                  <c:v>0.68</c:v>
                </c:pt>
              </c:numCache>
            </c:numRef>
          </c:val>
        </c:ser>
        <c:dLbls>
          <c:showLegendKey val="0"/>
          <c:showVal val="0"/>
          <c:showCatName val="0"/>
          <c:showSerName val="0"/>
          <c:showPercent val="0"/>
          <c:showBubbleSize val="0"/>
        </c:dLbls>
        <c:gapWidth val="101"/>
        <c:overlap val="2"/>
        <c:axId val="223587328"/>
        <c:axId val="223593216"/>
      </c:barChart>
      <c:catAx>
        <c:axId val="223587328"/>
        <c:scaling>
          <c:orientation val="minMax"/>
        </c:scaling>
        <c:delete val="0"/>
        <c:axPos val="l"/>
        <c:numFmt formatCode="General" sourceLinked="1"/>
        <c:majorTickMark val="out"/>
        <c:minorTickMark val="none"/>
        <c:tickLblPos val="nextTo"/>
        <c:spPr>
          <a:ln>
            <a:noFill/>
          </a:ln>
        </c:spPr>
        <c:txPr>
          <a:bodyPr/>
          <a:lstStyle/>
          <a:p>
            <a:pPr>
              <a:defRPr sz="1200">
                <a:solidFill>
                  <a:schemeClr val="tx1">
                    <a:lumMod val="50000"/>
                  </a:schemeClr>
                </a:solidFill>
                <a:latin typeface="Calibri" pitchFamily="34" charset="0"/>
              </a:defRPr>
            </a:pPr>
            <a:endParaRPr lang="en-US"/>
          </a:p>
        </c:txPr>
        <c:crossAx val="223593216"/>
        <c:crosses val="autoZero"/>
        <c:auto val="0"/>
        <c:lblAlgn val="ctr"/>
        <c:lblOffset val="100"/>
        <c:noMultiLvlLbl val="0"/>
      </c:catAx>
      <c:valAx>
        <c:axId val="223593216"/>
        <c:scaling>
          <c:orientation val="minMax"/>
        </c:scaling>
        <c:delete val="1"/>
        <c:axPos val="b"/>
        <c:numFmt formatCode="0%" sourceLinked="1"/>
        <c:majorTickMark val="out"/>
        <c:minorTickMark val="none"/>
        <c:tickLblPos val="none"/>
        <c:crossAx val="223587328"/>
        <c:crosses val="autoZero"/>
        <c:crossBetween val="between"/>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652319943057967E-2"/>
          <c:y val="1.5821268309203287E-2"/>
          <c:w val="0.98254392989011685"/>
          <c:h val="0.91845631191262245"/>
        </c:manualLayout>
      </c:layout>
      <c:barChart>
        <c:barDir val="bar"/>
        <c:grouping val="clustered"/>
        <c:varyColors val="0"/>
        <c:ser>
          <c:idx val="0"/>
          <c:order val="0"/>
          <c:tx>
            <c:strRef>
              <c:f>Sheet1!$B$1</c:f>
              <c:strCache>
                <c:ptCount val="1"/>
                <c:pt idx="0">
                  <c:v>Column1</c:v>
                </c:pt>
              </c:strCache>
            </c:strRef>
          </c:tx>
          <c:invertIfNegative val="0"/>
          <c:dPt>
            <c:idx val="0"/>
            <c:invertIfNegative val="0"/>
            <c:bubble3D val="0"/>
            <c:spPr>
              <a:solidFill>
                <a:srgbClr val="F58520"/>
              </a:solidFill>
            </c:spPr>
          </c:dPt>
          <c:dPt>
            <c:idx val="1"/>
            <c:invertIfNegative val="0"/>
            <c:bubble3D val="0"/>
            <c:spPr>
              <a:solidFill>
                <a:srgbClr val="F58520"/>
              </a:solidFill>
            </c:spPr>
          </c:dPt>
          <c:dPt>
            <c:idx val="2"/>
            <c:invertIfNegative val="0"/>
            <c:bubble3D val="0"/>
            <c:spPr>
              <a:solidFill>
                <a:srgbClr val="F58520"/>
              </a:solidFill>
            </c:spPr>
          </c:dPt>
          <c:dPt>
            <c:idx val="3"/>
            <c:invertIfNegative val="0"/>
            <c:bubble3D val="0"/>
            <c:spPr>
              <a:solidFill>
                <a:srgbClr val="F58520"/>
              </a:solidFill>
            </c:spPr>
          </c:dPt>
          <c:dPt>
            <c:idx val="4"/>
            <c:invertIfNegative val="0"/>
            <c:bubble3D val="0"/>
            <c:spPr>
              <a:solidFill>
                <a:srgbClr val="F58520"/>
              </a:solidFill>
            </c:spPr>
          </c:dPt>
          <c:dPt>
            <c:idx val="5"/>
            <c:invertIfNegative val="0"/>
            <c:bubble3D val="0"/>
            <c:spPr>
              <a:solidFill>
                <a:schemeClr val="accent2"/>
              </a:solidFill>
            </c:spPr>
          </c:dPt>
          <c:dPt>
            <c:idx val="13"/>
            <c:invertIfNegative val="0"/>
            <c:bubble3D val="0"/>
            <c:spPr>
              <a:solidFill>
                <a:schemeClr val="accent5">
                  <a:lumMod val="50000"/>
                </a:schemeClr>
              </a:solidFill>
            </c:spPr>
          </c:dPt>
          <c:dLbls>
            <c:dLbl>
              <c:idx val="13"/>
              <c:spPr/>
              <c:txPr>
                <a:bodyPr/>
                <a:lstStyle/>
                <a:p>
                  <a:pPr>
                    <a:defRPr sz="1400" b="1">
                      <a:solidFill>
                        <a:schemeClr val="tx1">
                          <a:lumMod val="50000"/>
                        </a:schemeClr>
                      </a:solidFill>
                      <a:latin typeface="Calibri" pitchFamily="34" charset="0"/>
                    </a:defRPr>
                  </a:pPr>
                  <a:endParaRPr lang="en-US"/>
                </a:p>
              </c:txPr>
              <c:showLegendKey val="0"/>
              <c:showVal val="1"/>
              <c:showCatName val="0"/>
              <c:showSerName val="0"/>
              <c:showPercent val="0"/>
              <c:showBubbleSize val="0"/>
            </c:dLbl>
            <c:txPr>
              <a:bodyPr/>
              <a:lstStyle/>
              <a:p>
                <a:pPr>
                  <a:defRPr sz="1400">
                    <a:solidFill>
                      <a:schemeClr val="tx1">
                        <a:lumMod val="50000"/>
                      </a:schemeClr>
                    </a:solidFill>
                    <a:latin typeface="Calibri" pitchFamily="34" charset="0"/>
                  </a:defRPr>
                </a:pPr>
                <a:endParaRPr lang="en-US"/>
              </a:p>
            </c:txPr>
            <c:showLegendKey val="0"/>
            <c:showVal val="1"/>
            <c:showCatName val="0"/>
            <c:showSerName val="0"/>
            <c:showPercent val="0"/>
            <c:showBubbleSize val="0"/>
            <c:showLeaderLines val="0"/>
          </c:dLbls>
          <c:cat>
            <c:strRef>
              <c:f>Sheet1!$A$2:$A$15</c:f>
              <c:strCache>
                <c:ptCount val="14"/>
                <c:pt idx="0">
                  <c:v>Don’t know</c:v>
                </c:pt>
                <c:pt idx="1">
                  <c:v>Music</c:v>
                </c:pt>
                <c:pt idx="2">
                  <c:v>History</c:v>
                </c:pt>
                <c:pt idx="3">
                  <c:v>Gym/Physical Education</c:v>
                </c:pt>
                <c:pt idx="4">
                  <c:v>Reading</c:v>
                </c:pt>
                <c:pt idx="5">
                  <c:v>Art</c:v>
                </c:pt>
                <c:pt idx="6">
                  <c:v>Other STEM subject</c:v>
                </c:pt>
                <c:pt idx="7">
                  <c:v>Chemistry</c:v>
                </c:pt>
                <c:pt idx="8">
                  <c:v>Physics</c:v>
                </c:pt>
                <c:pt idx="9">
                  <c:v>Computer science</c:v>
                </c:pt>
                <c:pt idx="10">
                  <c:v>Biology</c:v>
                </c:pt>
                <c:pt idx="11">
                  <c:v>General Science</c:v>
                </c:pt>
                <c:pt idx="12">
                  <c:v>Mathematics</c:v>
                </c:pt>
                <c:pt idx="13">
                  <c:v>STEM subject (in total)</c:v>
                </c:pt>
              </c:strCache>
            </c:strRef>
          </c:cat>
          <c:val>
            <c:numRef>
              <c:f>Sheet1!$B$2:$B$15</c:f>
              <c:numCache>
                <c:formatCode>0%</c:formatCode>
                <c:ptCount val="14"/>
                <c:pt idx="0">
                  <c:v>7.0000000000000021E-2</c:v>
                </c:pt>
                <c:pt idx="1">
                  <c:v>7.0000000000000021E-2</c:v>
                </c:pt>
                <c:pt idx="2">
                  <c:v>7.0000000000000021E-2</c:v>
                </c:pt>
                <c:pt idx="3">
                  <c:v>8.0000000000000043E-2</c:v>
                </c:pt>
                <c:pt idx="4">
                  <c:v>9.0000000000000024E-2</c:v>
                </c:pt>
                <c:pt idx="5">
                  <c:v>0.13</c:v>
                </c:pt>
                <c:pt idx="6">
                  <c:v>1.0000000000000005E-2</c:v>
                </c:pt>
                <c:pt idx="7">
                  <c:v>1.0000000000000005E-2</c:v>
                </c:pt>
                <c:pt idx="8">
                  <c:v>2.0000000000000011E-2</c:v>
                </c:pt>
                <c:pt idx="9">
                  <c:v>3.0000000000000002E-2</c:v>
                </c:pt>
                <c:pt idx="10">
                  <c:v>4.0000000000000022E-2</c:v>
                </c:pt>
                <c:pt idx="11">
                  <c:v>6.0000000000000032E-2</c:v>
                </c:pt>
                <c:pt idx="12">
                  <c:v>0.14000000000000001</c:v>
                </c:pt>
                <c:pt idx="13">
                  <c:v>0.31000000000000022</c:v>
                </c:pt>
              </c:numCache>
            </c:numRef>
          </c:val>
        </c:ser>
        <c:dLbls>
          <c:showLegendKey val="0"/>
          <c:showVal val="0"/>
          <c:showCatName val="0"/>
          <c:showSerName val="0"/>
          <c:showPercent val="0"/>
          <c:showBubbleSize val="0"/>
        </c:dLbls>
        <c:gapWidth val="95"/>
        <c:axId val="223878528"/>
        <c:axId val="223880320"/>
      </c:barChart>
      <c:catAx>
        <c:axId val="223878528"/>
        <c:scaling>
          <c:orientation val="minMax"/>
        </c:scaling>
        <c:delete val="0"/>
        <c:axPos val="l"/>
        <c:numFmt formatCode="General" sourceLinked="1"/>
        <c:majorTickMark val="out"/>
        <c:minorTickMark val="none"/>
        <c:tickLblPos val="nextTo"/>
        <c:spPr>
          <a:ln>
            <a:noFill/>
          </a:ln>
        </c:spPr>
        <c:txPr>
          <a:bodyPr/>
          <a:lstStyle/>
          <a:p>
            <a:pPr>
              <a:defRPr sz="1400">
                <a:solidFill>
                  <a:schemeClr val="tx1">
                    <a:lumMod val="50000"/>
                  </a:schemeClr>
                </a:solidFill>
                <a:latin typeface="Calibri" pitchFamily="34" charset="0"/>
              </a:defRPr>
            </a:pPr>
            <a:endParaRPr lang="en-US"/>
          </a:p>
        </c:txPr>
        <c:crossAx val="223880320"/>
        <c:crosses val="autoZero"/>
        <c:auto val="1"/>
        <c:lblAlgn val="ctr"/>
        <c:lblOffset val="100"/>
        <c:noMultiLvlLbl val="0"/>
      </c:catAx>
      <c:valAx>
        <c:axId val="223880320"/>
        <c:scaling>
          <c:orientation val="minMax"/>
        </c:scaling>
        <c:delete val="1"/>
        <c:axPos val="b"/>
        <c:numFmt formatCode="0%" sourceLinked="1"/>
        <c:majorTickMark val="out"/>
        <c:minorTickMark val="none"/>
        <c:tickLblPos val="none"/>
        <c:crossAx val="223878528"/>
        <c:crosses val="autoZero"/>
        <c:crossBetween val="between"/>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4"/>
    </mc:Choice>
    <mc:Fallback>
      <c:style val="14"/>
    </mc:Fallback>
  </mc:AlternateContent>
  <c:chart>
    <c:autoTitleDeleted val="0"/>
    <c:plotArea>
      <c:layout>
        <c:manualLayout>
          <c:layoutTarget val="inner"/>
          <c:xMode val="edge"/>
          <c:yMode val="edge"/>
          <c:x val="0.14184195725534321"/>
          <c:y val="0"/>
          <c:w val="0.53875968992248069"/>
          <c:h val="0.95593069267357411"/>
        </c:manualLayout>
      </c:layout>
      <c:barChart>
        <c:barDir val="col"/>
        <c:grouping val="stacked"/>
        <c:varyColors val="0"/>
        <c:ser>
          <c:idx val="0"/>
          <c:order val="0"/>
          <c:tx>
            <c:strRef>
              <c:f>Sheet1!$B$1</c:f>
              <c:strCache>
                <c:ptCount val="1"/>
                <c:pt idx="0">
                  <c:v>Not sure</c:v>
                </c:pt>
              </c:strCache>
            </c:strRef>
          </c:tx>
          <c:invertIfNegative val="0"/>
          <c:dLbls>
            <c:dLbl>
              <c:idx val="0"/>
              <c:layout>
                <c:manualLayout>
                  <c:x val="-7.9365079365079395E-3"/>
                  <c:y val="-8.9285714285714229E-3"/>
                </c:manualLayout>
              </c:layout>
              <c:showLegendKey val="0"/>
              <c:showVal val="1"/>
              <c:showCatName val="0"/>
              <c:showSerName val="0"/>
              <c:showPercent val="0"/>
              <c:showBubbleSize val="0"/>
            </c:dLbl>
            <c:txPr>
              <a:bodyPr/>
              <a:lstStyle/>
              <a:p>
                <a:pPr>
                  <a:defRPr sz="1400">
                    <a:solidFill>
                      <a:schemeClr val="bg1"/>
                    </a:solidFill>
                  </a:defRPr>
                </a:pPr>
                <a:endParaRPr lang="en-US"/>
              </a:p>
            </c:txPr>
            <c:showLegendKey val="0"/>
            <c:showVal val="1"/>
            <c:showCatName val="0"/>
            <c:showSerName val="0"/>
            <c:showPercent val="0"/>
            <c:showBubbleSize val="0"/>
            <c:showLeaderLines val="0"/>
          </c:dLbls>
          <c:cat>
            <c:numRef>
              <c:f>Sheet1!$A$2</c:f>
              <c:numCache>
                <c:formatCode>General</c:formatCode>
                <c:ptCount val="1"/>
              </c:numCache>
            </c:numRef>
          </c:cat>
          <c:val>
            <c:numRef>
              <c:f>Sheet1!$B$2</c:f>
              <c:numCache>
                <c:formatCode>0%</c:formatCode>
                <c:ptCount val="1"/>
                <c:pt idx="0">
                  <c:v>2.0000000000000011E-2</c:v>
                </c:pt>
              </c:numCache>
            </c:numRef>
          </c:val>
        </c:ser>
        <c:ser>
          <c:idx val="1"/>
          <c:order val="1"/>
          <c:tx>
            <c:strRef>
              <c:f>Sheet1!$C$1</c:f>
              <c:strCache>
                <c:ptCount val="1"/>
                <c:pt idx="0">
                  <c:v>In college</c:v>
                </c:pt>
              </c:strCache>
            </c:strRef>
          </c:tx>
          <c:invertIfNegative val="0"/>
          <c:dLbls>
            <c:txPr>
              <a:bodyPr/>
              <a:lstStyle/>
              <a:p>
                <a:pPr>
                  <a:defRPr sz="1400">
                    <a:solidFill>
                      <a:schemeClr val="bg1"/>
                    </a:solidFill>
                  </a:defRPr>
                </a:pPr>
                <a:endParaRPr lang="en-US"/>
              </a:p>
            </c:txPr>
            <c:showLegendKey val="0"/>
            <c:showVal val="1"/>
            <c:showCatName val="0"/>
            <c:showSerName val="0"/>
            <c:showPercent val="0"/>
            <c:showBubbleSize val="0"/>
            <c:showLeaderLines val="0"/>
          </c:dLbls>
          <c:cat>
            <c:numRef>
              <c:f>Sheet1!$A$2</c:f>
              <c:numCache>
                <c:formatCode>General</c:formatCode>
                <c:ptCount val="1"/>
              </c:numCache>
            </c:numRef>
          </c:cat>
          <c:val>
            <c:numRef>
              <c:f>Sheet1!$C$2</c:f>
              <c:numCache>
                <c:formatCode>0%</c:formatCode>
                <c:ptCount val="1"/>
                <c:pt idx="0">
                  <c:v>0.2</c:v>
                </c:pt>
              </c:numCache>
            </c:numRef>
          </c:val>
        </c:ser>
        <c:ser>
          <c:idx val="2"/>
          <c:order val="2"/>
          <c:tx>
            <c:strRef>
              <c:f>Sheet1!$D$1</c:f>
              <c:strCache>
                <c:ptCount val="1"/>
                <c:pt idx="0">
                  <c:v>In high school</c:v>
                </c:pt>
              </c:strCache>
            </c:strRef>
          </c:tx>
          <c:invertIfNegative val="0"/>
          <c:dLbls>
            <c:txPr>
              <a:bodyPr/>
              <a:lstStyle/>
              <a:p>
                <a:pPr>
                  <a:defRPr sz="1400">
                    <a:solidFill>
                      <a:schemeClr val="bg1"/>
                    </a:solidFill>
                  </a:defRPr>
                </a:pPr>
                <a:endParaRPr lang="en-US"/>
              </a:p>
            </c:txPr>
            <c:showLegendKey val="0"/>
            <c:showVal val="1"/>
            <c:showCatName val="0"/>
            <c:showSerName val="0"/>
            <c:showPercent val="0"/>
            <c:showBubbleSize val="0"/>
            <c:showLeaderLines val="0"/>
          </c:dLbls>
          <c:cat>
            <c:numRef>
              <c:f>Sheet1!$A$2</c:f>
              <c:numCache>
                <c:formatCode>General</c:formatCode>
                <c:ptCount val="1"/>
              </c:numCache>
            </c:numRef>
          </c:cat>
          <c:val>
            <c:numRef>
              <c:f>Sheet1!$D$2</c:f>
              <c:numCache>
                <c:formatCode>0%</c:formatCode>
                <c:ptCount val="1"/>
                <c:pt idx="0">
                  <c:v>0.56999999999999995</c:v>
                </c:pt>
              </c:numCache>
            </c:numRef>
          </c:val>
        </c:ser>
        <c:ser>
          <c:idx val="3"/>
          <c:order val="3"/>
          <c:tx>
            <c:strRef>
              <c:f>Sheet1!$E$1</c:f>
              <c:strCache>
                <c:ptCount val="1"/>
                <c:pt idx="0">
                  <c:v>In middle/junior high school</c:v>
                </c:pt>
              </c:strCache>
            </c:strRef>
          </c:tx>
          <c:invertIfNegative val="0"/>
          <c:dLbls>
            <c:txPr>
              <a:bodyPr/>
              <a:lstStyle/>
              <a:p>
                <a:pPr>
                  <a:defRPr sz="1400">
                    <a:solidFill>
                      <a:schemeClr val="tx1">
                        <a:lumMod val="50000"/>
                      </a:schemeClr>
                    </a:solidFill>
                  </a:defRPr>
                </a:pPr>
                <a:endParaRPr lang="en-US"/>
              </a:p>
            </c:txPr>
            <c:showLegendKey val="0"/>
            <c:showVal val="1"/>
            <c:showCatName val="0"/>
            <c:showSerName val="0"/>
            <c:showPercent val="0"/>
            <c:showBubbleSize val="0"/>
            <c:showLeaderLines val="0"/>
          </c:dLbls>
          <c:cat>
            <c:numRef>
              <c:f>Sheet1!$A$2</c:f>
              <c:numCache>
                <c:formatCode>General</c:formatCode>
                <c:ptCount val="1"/>
              </c:numCache>
            </c:numRef>
          </c:cat>
          <c:val>
            <c:numRef>
              <c:f>Sheet1!$E$2</c:f>
              <c:numCache>
                <c:formatCode>0%</c:formatCode>
                <c:ptCount val="1"/>
                <c:pt idx="0">
                  <c:v>0.13</c:v>
                </c:pt>
              </c:numCache>
            </c:numRef>
          </c:val>
        </c:ser>
        <c:ser>
          <c:idx val="4"/>
          <c:order val="4"/>
          <c:tx>
            <c:strRef>
              <c:f>Sheet1!$F$1</c:f>
              <c:strCache>
                <c:ptCount val="1"/>
                <c:pt idx="0">
                  <c:v>In elementary school</c:v>
                </c:pt>
              </c:strCache>
            </c:strRef>
          </c:tx>
          <c:invertIfNegative val="0"/>
          <c:dLbls>
            <c:txPr>
              <a:bodyPr/>
              <a:lstStyle/>
              <a:p>
                <a:pPr>
                  <a:defRPr sz="1400">
                    <a:solidFill>
                      <a:schemeClr val="tx1">
                        <a:lumMod val="50000"/>
                      </a:schemeClr>
                    </a:solidFill>
                  </a:defRPr>
                </a:pPr>
                <a:endParaRPr lang="en-US"/>
              </a:p>
            </c:txPr>
            <c:showLegendKey val="0"/>
            <c:showVal val="1"/>
            <c:showCatName val="0"/>
            <c:showSerName val="0"/>
            <c:showPercent val="0"/>
            <c:showBubbleSize val="0"/>
            <c:showLeaderLines val="0"/>
          </c:dLbls>
          <c:cat>
            <c:numRef>
              <c:f>Sheet1!$A$2</c:f>
              <c:numCache>
                <c:formatCode>General</c:formatCode>
                <c:ptCount val="1"/>
              </c:numCache>
            </c:numRef>
          </c:cat>
          <c:val>
            <c:numRef>
              <c:f>Sheet1!$F$2</c:f>
              <c:numCache>
                <c:formatCode>0%</c:formatCode>
                <c:ptCount val="1"/>
                <c:pt idx="0">
                  <c:v>0.05</c:v>
                </c:pt>
              </c:numCache>
            </c:numRef>
          </c:val>
        </c:ser>
        <c:ser>
          <c:idx val="5"/>
          <c:order val="5"/>
          <c:tx>
            <c:strRef>
              <c:f>Sheet1!$G$1</c:f>
              <c:strCache>
                <c:ptCount val="1"/>
                <c:pt idx="0">
                  <c:v>I've always known</c:v>
                </c:pt>
              </c:strCache>
            </c:strRef>
          </c:tx>
          <c:invertIfNegative val="0"/>
          <c:dLbls>
            <c:txPr>
              <a:bodyPr/>
              <a:lstStyle/>
              <a:p>
                <a:pPr>
                  <a:defRPr sz="1400">
                    <a:solidFill>
                      <a:schemeClr val="tx1">
                        <a:lumMod val="50000"/>
                      </a:schemeClr>
                    </a:solidFill>
                  </a:defRPr>
                </a:pPr>
                <a:endParaRPr lang="en-US"/>
              </a:p>
            </c:txPr>
            <c:showLegendKey val="0"/>
            <c:showVal val="1"/>
            <c:showCatName val="0"/>
            <c:showSerName val="0"/>
            <c:showPercent val="0"/>
            <c:showBubbleSize val="0"/>
            <c:showLeaderLines val="0"/>
          </c:dLbls>
          <c:cat>
            <c:numRef>
              <c:f>Sheet1!$A$2</c:f>
              <c:numCache>
                <c:formatCode>General</c:formatCode>
                <c:ptCount val="1"/>
              </c:numCache>
            </c:numRef>
          </c:cat>
          <c:val>
            <c:numRef>
              <c:f>Sheet1!$G$2</c:f>
              <c:numCache>
                <c:formatCode>0%</c:formatCode>
                <c:ptCount val="1"/>
                <c:pt idx="0">
                  <c:v>3.0000000000000002E-2</c:v>
                </c:pt>
              </c:numCache>
            </c:numRef>
          </c:val>
        </c:ser>
        <c:dLbls>
          <c:showLegendKey val="0"/>
          <c:showVal val="0"/>
          <c:showCatName val="0"/>
          <c:showSerName val="0"/>
          <c:showPercent val="0"/>
          <c:showBubbleSize val="0"/>
        </c:dLbls>
        <c:gapWidth val="150"/>
        <c:overlap val="100"/>
        <c:axId val="224115328"/>
        <c:axId val="224121216"/>
      </c:barChart>
      <c:catAx>
        <c:axId val="224115328"/>
        <c:scaling>
          <c:orientation val="minMax"/>
        </c:scaling>
        <c:delete val="1"/>
        <c:axPos val="b"/>
        <c:numFmt formatCode="General" sourceLinked="1"/>
        <c:majorTickMark val="out"/>
        <c:minorTickMark val="none"/>
        <c:tickLblPos val="none"/>
        <c:crossAx val="224121216"/>
        <c:crosses val="autoZero"/>
        <c:auto val="1"/>
        <c:lblAlgn val="ctr"/>
        <c:lblOffset val="100"/>
        <c:noMultiLvlLbl val="0"/>
      </c:catAx>
      <c:valAx>
        <c:axId val="224121216"/>
        <c:scaling>
          <c:orientation val="minMax"/>
        </c:scaling>
        <c:delete val="1"/>
        <c:axPos val="l"/>
        <c:numFmt formatCode="0%" sourceLinked="1"/>
        <c:majorTickMark val="out"/>
        <c:minorTickMark val="none"/>
        <c:tickLblPos val="none"/>
        <c:crossAx val="224115328"/>
        <c:crosses val="autoZero"/>
        <c:crossBetween val="between"/>
      </c:valAx>
    </c:plotArea>
    <c:legend>
      <c:legendPos val="r"/>
      <c:layout>
        <c:manualLayout>
          <c:xMode val="edge"/>
          <c:yMode val="edge"/>
          <c:x val="0.56939820022497278"/>
          <c:y val="0.12383787964004495"/>
          <c:w val="0.40639263842019729"/>
          <c:h val="0.87616212035995444"/>
        </c:manualLayout>
      </c:layout>
      <c:overlay val="0"/>
      <c:txPr>
        <a:bodyPr/>
        <a:lstStyle/>
        <a:p>
          <a:pPr>
            <a:defRPr sz="1200">
              <a:solidFill>
                <a:schemeClr val="tx1">
                  <a:lumMod val="50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6454044380816036"/>
          <c:y val="0"/>
          <c:w val="0.4276867096158446"/>
          <c:h val="0.94779785723505972"/>
        </c:manualLayout>
      </c:layout>
      <c:barChart>
        <c:barDir val="bar"/>
        <c:grouping val="clustered"/>
        <c:varyColors val="0"/>
        <c:ser>
          <c:idx val="0"/>
          <c:order val="0"/>
          <c:tx>
            <c:strRef>
              <c:f>Sheet1!$B$1</c:f>
              <c:strCache>
                <c:ptCount val="1"/>
                <c:pt idx="0">
                  <c:v>Parents of K-12 Students in STEM Careers</c:v>
                </c:pt>
              </c:strCache>
            </c:strRef>
          </c:tx>
          <c:spPr>
            <a:ln w="12700">
              <a:solidFill>
                <a:schemeClr val="bg1"/>
              </a:solidFill>
            </a:ln>
          </c:spPr>
          <c:invertIfNegative val="0"/>
          <c:dLbls>
            <c:txPr>
              <a:bodyPr/>
              <a:lstStyle/>
              <a:p>
                <a:pPr>
                  <a:defRPr sz="1300">
                    <a:solidFill>
                      <a:schemeClr val="tx1">
                        <a:lumMod val="50000"/>
                      </a:schemeClr>
                    </a:solidFill>
                    <a:latin typeface="Calibri" pitchFamily="34" charset="0"/>
                  </a:defRPr>
                </a:pPr>
                <a:endParaRPr lang="en-US"/>
              </a:p>
            </c:txPr>
            <c:showLegendKey val="0"/>
            <c:showVal val="1"/>
            <c:showCatName val="0"/>
            <c:showSerName val="0"/>
            <c:showPercent val="0"/>
            <c:showBubbleSize val="0"/>
            <c:showLeaderLines val="0"/>
          </c:dLbls>
          <c:cat>
            <c:strRef>
              <c:f>Sheet1!$A$2:$A$10</c:f>
              <c:strCache>
                <c:ptCount val="9"/>
                <c:pt idx="0">
                  <c:v>No one</c:v>
                </c:pt>
                <c:pt idx="1">
                  <c:v>Other relative</c:v>
                </c:pt>
                <c:pt idx="2">
                  <c:v>Grandparent</c:v>
                </c:pt>
                <c:pt idx="3">
                  <c:v>Mentor</c:v>
                </c:pt>
                <c:pt idx="4">
                  <c:v>Famous person</c:v>
                </c:pt>
                <c:pt idx="5">
                  <c:v>Sibling</c:v>
                </c:pt>
                <c:pt idx="6">
                  <c:v>Friend</c:v>
                </c:pt>
                <c:pt idx="7">
                  <c:v>Teacher or guidance counselor</c:v>
                </c:pt>
                <c:pt idx="8">
                  <c:v>Parent</c:v>
                </c:pt>
              </c:strCache>
            </c:strRef>
          </c:cat>
          <c:val>
            <c:numRef>
              <c:f>Sheet1!$B$2:$B$10</c:f>
              <c:numCache>
                <c:formatCode>0%</c:formatCode>
                <c:ptCount val="9"/>
                <c:pt idx="0">
                  <c:v>0.35000000000000031</c:v>
                </c:pt>
                <c:pt idx="1">
                  <c:v>2.0000000000000011E-2</c:v>
                </c:pt>
                <c:pt idx="2">
                  <c:v>4.0000000000000022E-2</c:v>
                </c:pt>
                <c:pt idx="3">
                  <c:v>2.0000000000000011E-2</c:v>
                </c:pt>
                <c:pt idx="4">
                  <c:v>2.0000000000000011E-2</c:v>
                </c:pt>
                <c:pt idx="5">
                  <c:v>4.0000000000000022E-2</c:v>
                </c:pt>
                <c:pt idx="6">
                  <c:v>2.0000000000000011E-2</c:v>
                </c:pt>
                <c:pt idx="7">
                  <c:v>0.11</c:v>
                </c:pt>
                <c:pt idx="8">
                  <c:v>0.32000000000000045</c:v>
                </c:pt>
              </c:numCache>
            </c:numRef>
          </c:val>
        </c:ser>
        <c:ser>
          <c:idx val="1"/>
          <c:order val="1"/>
          <c:tx>
            <c:strRef>
              <c:f>Sheet1!$C$1</c:f>
              <c:strCache>
                <c:ptCount val="1"/>
                <c:pt idx="0">
                  <c:v>STEM College Students</c:v>
                </c:pt>
              </c:strCache>
            </c:strRef>
          </c:tx>
          <c:spPr>
            <a:ln w="12700">
              <a:solidFill>
                <a:schemeClr val="bg1"/>
              </a:solidFill>
            </a:ln>
          </c:spPr>
          <c:invertIfNegative val="0"/>
          <c:dLbls>
            <c:txPr>
              <a:bodyPr/>
              <a:lstStyle/>
              <a:p>
                <a:pPr>
                  <a:defRPr sz="1300">
                    <a:solidFill>
                      <a:schemeClr val="tx1">
                        <a:lumMod val="50000"/>
                      </a:schemeClr>
                    </a:solidFill>
                    <a:latin typeface="Calibri" pitchFamily="34" charset="0"/>
                  </a:defRPr>
                </a:pPr>
                <a:endParaRPr lang="en-US"/>
              </a:p>
            </c:txPr>
            <c:showLegendKey val="0"/>
            <c:showVal val="1"/>
            <c:showCatName val="0"/>
            <c:showSerName val="0"/>
            <c:showPercent val="0"/>
            <c:showBubbleSize val="0"/>
            <c:showLeaderLines val="0"/>
          </c:dLbls>
          <c:cat>
            <c:strRef>
              <c:f>Sheet1!$A$2:$A$10</c:f>
              <c:strCache>
                <c:ptCount val="9"/>
                <c:pt idx="0">
                  <c:v>No one</c:v>
                </c:pt>
                <c:pt idx="1">
                  <c:v>Other relative</c:v>
                </c:pt>
                <c:pt idx="2">
                  <c:v>Grandparent</c:v>
                </c:pt>
                <c:pt idx="3">
                  <c:v>Mentor</c:v>
                </c:pt>
                <c:pt idx="4">
                  <c:v>Famous person</c:v>
                </c:pt>
                <c:pt idx="5">
                  <c:v>Sibling</c:v>
                </c:pt>
                <c:pt idx="6">
                  <c:v>Friend</c:v>
                </c:pt>
                <c:pt idx="7">
                  <c:v>Teacher or guidance counselor</c:v>
                </c:pt>
                <c:pt idx="8">
                  <c:v>Parent</c:v>
                </c:pt>
              </c:strCache>
            </c:strRef>
          </c:cat>
          <c:val>
            <c:numRef>
              <c:f>Sheet1!$C$2:$C$10</c:f>
              <c:numCache>
                <c:formatCode>0%</c:formatCode>
                <c:ptCount val="9"/>
                <c:pt idx="0">
                  <c:v>0.34</c:v>
                </c:pt>
                <c:pt idx="1">
                  <c:v>2.0000000000000011E-2</c:v>
                </c:pt>
                <c:pt idx="2">
                  <c:v>3.0000000000000002E-2</c:v>
                </c:pt>
                <c:pt idx="3">
                  <c:v>3.0000000000000002E-2</c:v>
                </c:pt>
                <c:pt idx="4">
                  <c:v>3.0000000000000002E-2</c:v>
                </c:pt>
                <c:pt idx="5">
                  <c:v>4.0000000000000022E-2</c:v>
                </c:pt>
                <c:pt idx="6">
                  <c:v>7.0000000000000021E-2</c:v>
                </c:pt>
                <c:pt idx="7">
                  <c:v>0.14000000000000001</c:v>
                </c:pt>
                <c:pt idx="8">
                  <c:v>0.27</c:v>
                </c:pt>
              </c:numCache>
            </c:numRef>
          </c:val>
        </c:ser>
        <c:dLbls>
          <c:showLegendKey val="0"/>
          <c:showVal val="0"/>
          <c:showCatName val="0"/>
          <c:showSerName val="0"/>
          <c:showPercent val="0"/>
          <c:showBubbleSize val="0"/>
        </c:dLbls>
        <c:gapWidth val="105"/>
        <c:axId val="224055680"/>
        <c:axId val="224057216"/>
      </c:barChart>
      <c:catAx>
        <c:axId val="224055680"/>
        <c:scaling>
          <c:orientation val="minMax"/>
        </c:scaling>
        <c:delete val="0"/>
        <c:axPos val="l"/>
        <c:majorTickMark val="out"/>
        <c:minorTickMark val="none"/>
        <c:tickLblPos val="nextTo"/>
        <c:spPr>
          <a:ln>
            <a:noFill/>
          </a:ln>
        </c:spPr>
        <c:txPr>
          <a:bodyPr/>
          <a:lstStyle/>
          <a:p>
            <a:pPr>
              <a:defRPr sz="1200">
                <a:solidFill>
                  <a:schemeClr val="tx1">
                    <a:lumMod val="50000"/>
                  </a:schemeClr>
                </a:solidFill>
                <a:latin typeface="Calibri" pitchFamily="34" charset="0"/>
              </a:defRPr>
            </a:pPr>
            <a:endParaRPr lang="en-US"/>
          </a:p>
        </c:txPr>
        <c:crossAx val="224057216"/>
        <c:crosses val="autoZero"/>
        <c:auto val="1"/>
        <c:lblAlgn val="ctr"/>
        <c:lblOffset val="100"/>
        <c:noMultiLvlLbl val="0"/>
      </c:catAx>
      <c:valAx>
        <c:axId val="224057216"/>
        <c:scaling>
          <c:orientation val="minMax"/>
        </c:scaling>
        <c:delete val="1"/>
        <c:axPos val="b"/>
        <c:numFmt formatCode="0%" sourceLinked="1"/>
        <c:majorTickMark val="out"/>
        <c:minorTickMark val="none"/>
        <c:tickLblPos val="none"/>
        <c:crossAx val="224055680"/>
        <c:crosses val="autoZero"/>
        <c:crossBetween val="between"/>
      </c:valAx>
    </c:plotArea>
    <c:legend>
      <c:legendPos val="r"/>
      <c:layout>
        <c:manualLayout>
          <c:xMode val="edge"/>
          <c:yMode val="edge"/>
          <c:x val="0.52695442615127663"/>
          <c:y val="0.53431078059686921"/>
          <c:w val="0.31546981627296666"/>
          <c:h val="0.30251166520851608"/>
        </c:manualLayout>
      </c:layout>
      <c:overlay val="0"/>
      <c:txPr>
        <a:bodyPr/>
        <a:lstStyle/>
        <a:p>
          <a:pPr>
            <a:defRPr sz="1200">
              <a:solidFill>
                <a:schemeClr val="tx1">
                  <a:lumMod val="50000"/>
                </a:schemeClr>
              </a:solidFill>
              <a:latin typeface="Calibri"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8911307B-4353-9E4A-BC59-1CD5EE5978C6}" type="datetime1">
              <a:rPr lang="en-US"/>
              <a:pPr/>
              <a:t>7/10/2013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76A3341-A6BC-8346-BD96-1E499AB66C80}" type="slidenum">
              <a:rPr lang="en-US"/>
              <a:pPr/>
              <a:t>‹#›</a:t>
            </a:fld>
            <a:endParaRPr lang="en-US" dirty="0"/>
          </a:p>
        </p:txBody>
      </p:sp>
    </p:spTree>
    <p:extLst>
      <p:ext uri="{BB962C8B-B14F-4D97-AF65-F5344CB8AC3E}">
        <p14:creationId xmlns:p14="http://schemas.microsoft.com/office/powerpoint/2010/main" val="20427930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1331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31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1331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31EF789E-2CC4-9D44-B58B-1EF875193886}" type="slidenum">
              <a:rPr lang="en-US"/>
              <a:pPr/>
              <a:t>‹#›</a:t>
            </a:fld>
            <a:endParaRPr lang="en-US" dirty="0"/>
          </a:p>
        </p:txBody>
      </p:sp>
    </p:spTree>
    <p:extLst>
      <p:ext uri="{BB962C8B-B14F-4D97-AF65-F5344CB8AC3E}">
        <p14:creationId xmlns:p14="http://schemas.microsoft.com/office/powerpoint/2010/main" val="234625261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111" charset="0"/>
        <a:ea typeface="ヒラギノ角ゴ Pro W3" pitchFamily="-111" charset="-128"/>
        <a:cs typeface="ヒラギノ角ゴ Pro W3" pitchFamily="-111" charset="-128"/>
      </a:defRPr>
    </a:lvl1pPr>
    <a:lvl2pPr marL="457200" algn="l" rtl="0" eaLnBrk="0" fontAlgn="base" hangingPunct="0">
      <a:spcBef>
        <a:spcPct val="30000"/>
      </a:spcBef>
      <a:spcAft>
        <a:spcPct val="0"/>
      </a:spcAft>
      <a:defRPr sz="1200" kern="1200">
        <a:solidFill>
          <a:schemeClr val="tx1"/>
        </a:solidFill>
        <a:latin typeface="Arial" pitchFamily="-111" charset="0"/>
        <a:ea typeface="ヒラギノ角ゴ Pro W3" pitchFamily="-111" charset="-128"/>
        <a:cs typeface="ヒラギノ角ゴ Pro W3" pitchFamily="-111" charset="-128"/>
      </a:defRPr>
    </a:lvl2pPr>
    <a:lvl3pPr marL="914400" algn="l" rtl="0" eaLnBrk="0" fontAlgn="base" hangingPunct="0">
      <a:spcBef>
        <a:spcPct val="30000"/>
      </a:spcBef>
      <a:spcAft>
        <a:spcPct val="0"/>
      </a:spcAft>
      <a:defRPr sz="1200" kern="1200">
        <a:solidFill>
          <a:schemeClr val="tx1"/>
        </a:solidFill>
        <a:latin typeface="Arial" pitchFamily="-111" charset="0"/>
        <a:ea typeface="ヒラギノ角ゴ Pro W3" pitchFamily="-111" charset="-128"/>
        <a:cs typeface="ヒラギノ角ゴ Pro W3" pitchFamily="-111" charset="-128"/>
      </a:defRPr>
    </a:lvl3pPr>
    <a:lvl4pPr marL="1371600" algn="l" rtl="0" eaLnBrk="0" fontAlgn="base" hangingPunct="0">
      <a:spcBef>
        <a:spcPct val="30000"/>
      </a:spcBef>
      <a:spcAft>
        <a:spcPct val="0"/>
      </a:spcAft>
      <a:defRPr sz="1200" kern="1200">
        <a:solidFill>
          <a:schemeClr val="tx1"/>
        </a:solidFill>
        <a:latin typeface="Arial" pitchFamily="-111" charset="0"/>
        <a:ea typeface="ヒラギノ角ゴ Pro W3" pitchFamily="-111" charset="-128"/>
        <a:cs typeface="ヒラギノ角ゴ Pro W3" pitchFamily="-111" charset="-128"/>
      </a:defRPr>
    </a:lvl4pPr>
    <a:lvl5pPr marL="1828800" algn="l" rtl="0" eaLnBrk="0" fontAlgn="base" hangingPunct="0">
      <a:spcBef>
        <a:spcPct val="30000"/>
      </a:spcBef>
      <a:spcAft>
        <a:spcPct val="0"/>
      </a:spcAft>
      <a:defRPr sz="1200" kern="1200">
        <a:solidFill>
          <a:schemeClr val="tx1"/>
        </a:solidFill>
        <a:latin typeface="Arial" pitchFamily="-111" charset="0"/>
        <a:ea typeface="ヒラギノ角ゴ Pro W3" pitchFamily="-111" charset="-128"/>
        <a:cs typeface="ヒラギノ角ゴ Pro W3" pitchFamily="-111"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EF789E-2CC4-9D44-B58B-1EF875193886}"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52F61B-6CAB-47F9-B0E9-D60B2E7CF259}"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52F61B-6CAB-47F9-B0E9-D60B2E7CF259}"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52F61B-6CAB-47F9-B0E9-D60B2E7CF259}"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52F61B-6CAB-47F9-B0E9-D60B2E7CF259}"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52F61B-6CAB-47F9-B0E9-D60B2E7CF259}"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52F61B-6CAB-47F9-B0E9-D60B2E7CF259}"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52F61B-6CAB-47F9-B0E9-D60B2E7CF259}"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52F61B-6CAB-47F9-B0E9-D60B2E7CF259}"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52F61B-6CAB-47F9-B0E9-D60B2E7CF259}"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52F61B-6CAB-47F9-B0E9-D60B2E7CF259}"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spcBef>
                <a:spcPct val="60000"/>
              </a:spcBef>
              <a:buClr>
                <a:srgbClr val="330066"/>
              </a:buClr>
              <a:buNone/>
              <a:defRPr/>
            </a:pPr>
            <a:endParaRPr lang="en-US" sz="1200" i="0" dirty="0" smtClean="0">
              <a:solidFill>
                <a:schemeClr val="tx1">
                  <a:lumMod val="50000"/>
                </a:schemeClr>
              </a:solidFill>
            </a:endParaRPr>
          </a:p>
        </p:txBody>
      </p:sp>
      <p:sp>
        <p:nvSpPr>
          <p:cNvPr id="4" name="Slide Number Placeholder 3"/>
          <p:cNvSpPr>
            <a:spLocks noGrp="1"/>
          </p:cNvSpPr>
          <p:nvPr>
            <p:ph type="sldNum" sz="quarter" idx="10"/>
          </p:nvPr>
        </p:nvSpPr>
        <p:spPr/>
        <p:txBody>
          <a:bodyPr/>
          <a:lstStyle/>
          <a:p>
            <a:fld id="{6C52F61B-6CAB-47F9-B0E9-D60B2E7CF259}"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52F61B-6CAB-47F9-B0E9-D60B2E7CF259}"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52F61B-6CAB-47F9-B0E9-D60B2E7CF259}"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52F61B-6CAB-47F9-B0E9-D60B2E7CF259}"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52F61B-6CAB-47F9-B0E9-D60B2E7CF259}"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52F61B-6CAB-47F9-B0E9-D60B2E7CF259}"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52F61B-6CAB-47F9-B0E9-D60B2E7CF259}"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52F61B-6CAB-47F9-B0E9-D60B2E7CF259}"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 name="Rectangle 2"/>
          <p:cNvSpPr>
            <a:spLocks noGrp="1" noChangeArrowheads="1"/>
          </p:cNvSpPr>
          <p:nvPr>
            <p:ph type="ctrTitle"/>
          </p:nvPr>
        </p:nvSpPr>
        <p:spPr>
          <a:xfrm>
            <a:off x="609600" y="4495800"/>
            <a:ext cx="7848600" cy="609600"/>
          </a:xfrm>
        </p:spPr>
        <p:txBody>
          <a:bodyPr wrap="square" anchor="b"/>
          <a:lstStyle>
            <a:lvl1pPr>
              <a:defRPr sz="2800"/>
            </a:lvl1pPr>
          </a:lstStyle>
          <a:p>
            <a:r>
              <a:rPr lang="en-US" dirty="0" smtClean="0"/>
              <a:t>Click to edit Master title style</a:t>
            </a:r>
            <a:endParaRPr lang="en-US" dirty="0"/>
          </a:p>
        </p:txBody>
      </p:sp>
      <p:sp>
        <p:nvSpPr>
          <p:cNvPr id="11" name="Rectangle 3"/>
          <p:cNvSpPr>
            <a:spLocks noGrp="1" noChangeArrowheads="1"/>
          </p:cNvSpPr>
          <p:nvPr>
            <p:ph type="subTitle" idx="1"/>
          </p:nvPr>
        </p:nvSpPr>
        <p:spPr>
          <a:xfrm>
            <a:off x="609600" y="5257800"/>
            <a:ext cx="7848600" cy="762000"/>
          </a:xfrm>
        </p:spPr>
        <p:txBody>
          <a:bodyPr/>
          <a:lstStyle>
            <a:lvl1pPr>
              <a:buNone/>
              <a:defRPr/>
            </a:lvl1pPr>
          </a:lstStyle>
          <a:p>
            <a:r>
              <a:rPr lang="en-US" smtClean="0"/>
              <a:t>Click to edit Master subtitle style</a:t>
            </a:r>
            <a:endParaRPr lang="en-US" dirty="0"/>
          </a:p>
        </p:txBody>
      </p:sp>
      <p:sp>
        <p:nvSpPr>
          <p:cNvPr id="4" name="Rectangle 4"/>
          <p:cNvSpPr>
            <a:spLocks noGrp="1" noChangeArrowheads="1"/>
          </p:cNvSpPr>
          <p:nvPr>
            <p:ph type="dt" sz="half" idx="10"/>
          </p:nvPr>
        </p:nvSpPr>
        <p:spPr>
          <a:xfrm>
            <a:off x="6172200" y="6477000"/>
            <a:ext cx="1905000" cy="228600"/>
          </a:xfrm>
        </p:spPr>
        <p:txBody>
          <a:bodyPr/>
          <a:lstStyle>
            <a:lvl1pPr algn="r">
              <a:defRPr/>
            </a:lvl1pPr>
          </a:lstStyle>
          <a:p>
            <a:endParaRPr lang="en-US" dirty="0"/>
          </a:p>
        </p:txBody>
      </p:sp>
      <p:sp>
        <p:nvSpPr>
          <p:cNvPr id="5" name="Rectangle 6"/>
          <p:cNvSpPr>
            <a:spLocks noGrp="1" noChangeArrowheads="1"/>
          </p:cNvSpPr>
          <p:nvPr>
            <p:ph type="sldNum" sz="quarter" idx="11"/>
          </p:nvPr>
        </p:nvSpPr>
        <p:spPr>
          <a:xfrm>
            <a:off x="6934200" y="6477000"/>
            <a:ext cx="1905000" cy="228600"/>
          </a:xfrm>
        </p:spPr>
        <p:txBody>
          <a:bodyPr/>
          <a:lstStyle>
            <a:lvl1pPr>
              <a:defRPr/>
            </a:lvl1pPr>
          </a:lstStyle>
          <a:p>
            <a:fld id="{EDDA59B2-8C0C-E942-99D2-29637AC8457B}" type="slidenum">
              <a:rPr lang="en-US"/>
              <a:pPr/>
              <a:t>‹#›</a:t>
            </a:fld>
            <a:endParaRPr lang="en-US" dirty="0"/>
          </a:p>
        </p:txBody>
      </p:sp>
      <p:sp>
        <p:nvSpPr>
          <p:cNvPr id="6" name="Rectangle 5"/>
          <p:cNvSpPr>
            <a:spLocks noGrp="1" noChangeArrowheads="1"/>
          </p:cNvSpPr>
          <p:nvPr>
            <p:ph type="ftr" sz="quarter" idx="12"/>
          </p:nvPr>
        </p:nvSpPr>
        <p:spPr/>
        <p:txBody>
          <a:bodyPr/>
          <a:lstStyle>
            <a:lvl1pPr>
              <a:defRPr>
                <a:solidFill>
                  <a:schemeClr val="tx1"/>
                </a:solidFill>
              </a:defRPr>
            </a:lvl1pPr>
          </a:lstStyle>
          <a:p>
            <a:r>
              <a:rPr lang="en-US" dirty="0"/>
              <a:t>© Harris Interactive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a:t>© Harris Interactive</a:t>
            </a:r>
          </a:p>
        </p:txBody>
      </p:sp>
      <p:sp>
        <p:nvSpPr>
          <p:cNvPr id="6" name="Rectangle 6"/>
          <p:cNvSpPr>
            <a:spLocks noGrp="1" noChangeArrowheads="1"/>
          </p:cNvSpPr>
          <p:nvPr>
            <p:ph type="sldNum" sz="quarter" idx="12"/>
          </p:nvPr>
        </p:nvSpPr>
        <p:spPr>
          <a:ln/>
        </p:spPr>
        <p:txBody>
          <a:bodyPr/>
          <a:lstStyle>
            <a:lvl1pPr>
              <a:defRPr/>
            </a:lvl1pPr>
          </a:lstStyle>
          <a:p>
            <a:fld id="{75E20B0C-19F5-1541-B0D6-F5C78F991D2B}"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 name="Rectangle 3"/>
          <p:cNvSpPr>
            <a:spLocks noGrp="1" noChangeArrowheads="1"/>
          </p:cNvSpPr>
          <p:nvPr>
            <p:ph type="subTitle" idx="13"/>
          </p:nvPr>
        </p:nvSpPr>
        <p:spPr>
          <a:xfrm>
            <a:off x="609600" y="3657600"/>
            <a:ext cx="4800600" cy="1219200"/>
          </a:xfrm>
        </p:spPr>
        <p:txBody>
          <a:bodyPr/>
          <a:lstStyle>
            <a:lvl1pPr marL="0" indent="0">
              <a:buFontTx/>
              <a:buNone/>
              <a:defRPr/>
            </a:lvl1pPr>
          </a:lstStyle>
          <a:p>
            <a:r>
              <a:rPr lang="en-US" smtClean="0"/>
              <a:t>Click to edit Master subtitle style</a:t>
            </a:r>
            <a:endParaRPr lang="en-US" dirty="0"/>
          </a:p>
        </p:txBody>
      </p:sp>
      <p:sp>
        <p:nvSpPr>
          <p:cNvPr id="10" name="Title 9"/>
          <p:cNvSpPr>
            <a:spLocks noGrp="1"/>
          </p:cNvSpPr>
          <p:nvPr>
            <p:ph type="title"/>
          </p:nvPr>
        </p:nvSpPr>
        <p:spPr>
          <a:xfrm>
            <a:off x="609600" y="2895600"/>
            <a:ext cx="7620000" cy="533400"/>
          </a:xfrm>
        </p:spPr>
        <p:txBody>
          <a:bodyPr/>
          <a:lstStyle>
            <a:lvl1pPr>
              <a:defRPr sz="2800"/>
            </a:lvl1pPr>
          </a:lstStyle>
          <a:p>
            <a:r>
              <a:rPr lang="en-US" smtClean="0"/>
              <a:t>Click to edit Master title style</a:t>
            </a:r>
            <a:endParaRPr lang="en-US" dirty="0"/>
          </a:p>
        </p:txBody>
      </p:sp>
      <p:sp>
        <p:nvSpPr>
          <p:cNvPr id="4" name="Date Placeholder 3"/>
          <p:cNvSpPr>
            <a:spLocks noGrp="1"/>
          </p:cNvSpPr>
          <p:nvPr>
            <p:ph type="dt" sz="half" idx="14"/>
          </p:nvPr>
        </p:nvSpPr>
        <p:spPr/>
        <p:txBody>
          <a:bodyPr/>
          <a:lstStyle>
            <a:lvl1pPr>
              <a:defRPr/>
            </a:lvl1pPr>
          </a:lstStyle>
          <a:p>
            <a:endParaRPr lang="en-US" dirty="0"/>
          </a:p>
        </p:txBody>
      </p:sp>
      <p:sp>
        <p:nvSpPr>
          <p:cNvPr id="5" name="Slide Number Placeholder 5"/>
          <p:cNvSpPr>
            <a:spLocks noGrp="1"/>
          </p:cNvSpPr>
          <p:nvPr>
            <p:ph type="sldNum" sz="quarter" idx="15"/>
          </p:nvPr>
        </p:nvSpPr>
        <p:spPr/>
        <p:txBody>
          <a:bodyPr/>
          <a:lstStyle>
            <a:lvl1pPr>
              <a:defRPr/>
            </a:lvl1pPr>
          </a:lstStyle>
          <a:p>
            <a:fld id="{DDBED993-EA3E-5844-9ED9-79BFF74C2CC9}" type="slidenum">
              <a:rPr lang="en-US"/>
              <a:pPr/>
              <a:t>‹#›</a:t>
            </a:fld>
            <a:endParaRPr lang="en-US" dirty="0"/>
          </a:p>
        </p:txBody>
      </p:sp>
      <p:sp>
        <p:nvSpPr>
          <p:cNvPr id="6" name="Rectangle 5"/>
          <p:cNvSpPr>
            <a:spLocks noGrp="1" noChangeArrowheads="1"/>
          </p:cNvSpPr>
          <p:nvPr>
            <p:ph type="ftr" sz="quarter" idx="16"/>
          </p:nvPr>
        </p:nvSpPr>
        <p:spPr/>
        <p:txBody>
          <a:bodyPr/>
          <a:lstStyle>
            <a:lvl1pPr>
              <a:defRPr/>
            </a:lvl1pPr>
          </a:lstStyle>
          <a:p>
            <a:r>
              <a:rPr lang="en-US" dirty="0"/>
              <a:t>© Harris Interactive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19200"/>
            <a:ext cx="4191000" cy="46482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19200"/>
            <a:ext cx="4191000" cy="46482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dirty="0"/>
              <a:t>© Harris Interactive</a:t>
            </a:r>
          </a:p>
        </p:txBody>
      </p:sp>
      <p:sp>
        <p:nvSpPr>
          <p:cNvPr id="7" name="Rectangle 6"/>
          <p:cNvSpPr>
            <a:spLocks noGrp="1" noChangeArrowheads="1"/>
          </p:cNvSpPr>
          <p:nvPr>
            <p:ph type="sldNum" sz="quarter" idx="12"/>
          </p:nvPr>
        </p:nvSpPr>
        <p:spPr>
          <a:ln/>
        </p:spPr>
        <p:txBody>
          <a:bodyPr/>
          <a:lstStyle>
            <a:lvl1pPr>
              <a:defRPr/>
            </a:lvl1pPr>
          </a:lstStyle>
          <a:p>
            <a:fld id="{FF3A5AAE-EE2A-8443-85A7-90E5FD4E4A4A}"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endParaRPr lang="en-US" dirty="0"/>
          </a:p>
        </p:txBody>
      </p:sp>
      <p:sp>
        <p:nvSpPr>
          <p:cNvPr id="4" name="Rectangle 5"/>
          <p:cNvSpPr>
            <a:spLocks noGrp="1" noChangeArrowheads="1"/>
          </p:cNvSpPr>
          <p:nvPr>
            <p:ph type="ftr" sz="quarter" idx="11"/>
          </p:nvPr>
        </p:nvSpPr>
        <p:spPr>
          <a:ln/>
        </p:spPr>
        <p:txBody>
          <a:bodyPr/>
          <a:lstStyle>
            <a:lvl1pPr>
              <a:defRPr/>
            </a:lvl1pPr>
          </a:lstStyle>
          <a:p>
            <a:r>
              <a:rPr lang="en-US" dirty="0"/>
              <a:t>© Harris Interactive</a:t>
            </a:r>
          </a:p>
        </p:txBody>
      </p:sp>
      <p:sp>
        <p:nvSpPr>
          <p:cNvPr id="5" name="Rectangle 6"/>
          <p:cNvSpPr>
            <a:spLocks noGrp="1" noChangeArrowheads="1"/>
          </p:cNvSpPr>
          <p:nvPr>
            <p:ph type="sldNum" sz="quarter" idx="12"/>
          </p:nvPr>
        </p:nvSpPr>
        <p:spPr>
          <a:ln/>
        </p:spPr>
        <p:txBody>
          <a:bodyPr/>
          <a:lstStyle>
            <a:lvl1pPr>
              <a:defRPr/>
            </a:lvl1pPr>
          </a:lstStyle>
          <a:p>
            <a:fld id="{84FAD378-D334-5B4B-BD65-B8358B588A6F}"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dirty="0"/>
              <a:t>© Harris Interactive</a:t>
            </a:r>
          </a:p>
        </p:txBody>
      </p:sp>
      <p:sp>
        <p:nvSpPr>
          <p:cNvPr id="4" name="Rectangle 6"/>
          <p:cNvSpPr>
            <a:spLocks noGrp="1" noChangeArrowheads="1"/>
          </p:cNvSpPr>
          <p:nvPr>
            <p:ph type="sldNum" sz="quarter" idx="12"/>
          </p:nvPr>
        </p:nvSpPr>
        <p:spPr>
          <a:ln/>
        </p:spPr>
        <p:txBody>
          <a:bodyPr/>
          <a:lstStyle>
            <a:lvl1pPr>
              <a:defRPr/>
            </a:lvl1pPr>
          </a:lstStyle>
          <a:p>
            <a:fld id="{7E3F8B64-1E51-5147-9D8E-7AE5BBE0E7C1}"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304800" y="533400"/>
            <a:ext cx="85344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304800" y="1219200"/>
            <a:ext cx="85344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048000" y="6469063"/>
            <a:ext cx="1905000" cy="228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lvl1pPr algn="ctr">
              <a:defRPr sz="900"/>
            </a:lvl1pPr>
          </a:lstStyle>
          <a:p>
            <a:endParaRPr lang="en-US" dirty="0"/>
          </a:p>
        </p:txBody>
      </p:sp>
      <p:sp>
        <p:nvSpPr>
          <p:cNvPr id="1029" name="Rectangle 5"/>
          <p:cNvSpPr>
            <a:spLocks noGrp="1" noChangeArrowheads="1"/>
          </p:cNvSpPr>
          <p:nvPr>
            <p:ph type="ftr" sz="quarter" idx="3"/>
          </p:nvPr>
        </p:nvSpPr>
        <p:spPr bwMode="auto">
          <a:xfrm>
            <a:off x="76200" y="6483350"/>
            <a:ext cx="1371600" cy="2143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lvl1pPr>
              <a:defRPr sz="800">
                <a:solidFill>
                  <a:schemeClr val="bg1"/>
                </a:solidFill>
              </a:defRPr>
            </a:lvl1pPr>
          </a:lstStyle>
          <a:p>
            <a:r>
              <a:rPr lang="en-US" dirty="0"/>
              <a:t>© Harris Interactive</a:t>
            </a:r>
          </a:p>
        </p:txBody>
      </p:sp>
      <p:sp>
        <p:nvSpPr>
          <p:cNvPr id="1030" name="Rectangle 6"/>
          <p:cNvSpPr>
            <a:spLocks noGrp="1" noChangeArrowheads="1"/>
          </p:cNvSpPr>
          <p:nvPr>
            <p:ph type="sldNum" sz="quarter" idx="4"/>
          </p:nvPr>
        </p:nvSpPr>
        <p:spPr bwMode="auto">
          <a:xfrm>
            <a:off x="8382000" y="6469063"/>
            <a:ext cx="609600" cy="228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lvl1pPr algn="r">
              <a:defRPr sz="900"/>
            </a:lvl1pPr>
          </a:lstStyle>
          <a:p>
            <a:fld id="{839A9915-259D-834D-8585-9EA1280D47C9}"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760" r:id="rId1"/>
    <p:sldLayoutId id="2147483754" r:id="rId2"/>
    <p:sldLayoutId id="2147483761" r:id="rId3"/>
    <p:sldLayoutId id="2147483755" r:id="rId4"/>
    <p:sldLayoutId id="2147483756" r:id="rId5"/>
    <p:sldLayoutId id="2147483757" r:id="rId6"/>
  </p:sldLayoutIdLst>
  <p:hf hdr="0" ftr="0" dt="0"/>
  <p:txStyles>
    <p:titleStyle>
      <a:lvl1pPr algn="l" rtl="0" eaLnBrk="0" fontAlgn="base" hangingPunct="0">
        <a:spcBef>
          <a:spcPct val="0"/>
        </a:spcBef>
        <a:spcAft>
          <a:spcPct val="0"/>
        </a:spcAft>
        <a:defRPr sz="2400" b="1">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chemeClr val="accent1"/>
          </a:solidFill>
          <a:latin typeface="Calibri" charset="0"/>
          <a:ea typeface="ＭＳ Ｐゴシック" charset="-128"/>
          <a:cs typeface="ＭＳ Ｐゴシック" charset="-128"/>
        </a:defRPr>
      </a:lvl2pPr>
      <a:lvl3pPr algn="l" rtl="0" eaLnBrk="0" fontAlgn="base" hangingPunct="0">
        <a:spcBef>
          <a:spcPct val="0"/>
        </a:spcBef>
        <a:spcAft>
          <a:spcPct val="0"/>
        </a:spcAft>
        <a:defRPr sz="2400" b="1">
          <a:solidFill>
            <a:schemeClr val="accent1"/>
          </a:solidFill>
          <a:latin typeface="Calibri" charset="0"/>
          <a:ea typeface="ＭＳ Ｐゴシック" charset="-128"/>
          <a:cs typeface="ＭＳ Ｐゴシック" charset="-128"/>
        </a:defRPr>
      </a:lvl3pPr>
      <a:lvl4pPr algn="l" rtl="0" eaLnBrk="0" fontAlgn="base" hangingPunct="0">
        <a:spcBef>
          <a:spcPct val="0"/>
        </a:spcBef>
        <a:spcAft>
          <a:spcPct val="0"/>
        </a:spcAft>
        <a:defRPr sz="2400" b="1">
          <a:solidFill>
            <a:schemeClr val="accent1"/>
          </a:solidFill>
          <a:latin typeface="Calibri" charset="0"/>
          <a:ea typeface="ＭＳ Ｐゴシック" charset="-128"/>
          <a:cs typeface="ＭＳ Ｐゴシック" charset="-128"/>
        </a:defRPr>
      </a:lvl4pPr>
      <a:lvl5pPr algn="l" rtl="0" eaLnBrk="0" fontAlgn="base" hangingPunct="0">
        <a:spcBef>
          <a:spcPct val="0"/>
        </a:spcBef>
        <a:spcAft>
          <a:spcPct val="0"/>
        </a:spcAft>
        <a:defRPr sz="2400" b="1">
          <a:solidFill>
            <a:schemeClr val="accent1"/>
          </a:solidFill>
          <a:latin typeface="Calibri" charset="0"/>
          <a:ea typeface="ＭＳ Ｐゴシック" charset="-128"/>
          <a:cs typeface="ＭＳ Ｐゴシック" charset="-128"/>
        </a:defRPr>
      </a:lvl5pPr>
      <a:lvl6pPr marL="457200" algn="l" rtl="0" eaLnBrk="1" fontAlgn="base" hangingPunct="1">
        <a:spcBef>
          <a:spcPct val="0"/>
        </a:spcBef>
        <a:spcAft>
          <a:spcPct val="0"/>
        </a:spcAft>
        <a:defRPr sz="2400" b="1">
          <a:solidFill>
            <a:schemeClr val="accent1"/>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2400" b="1">
          <a:solidFill>
            <a:schemeClr val="accent1"/>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2400" b="1">
          <a:solidFill>
            <a:schemeClr val="accent1"/>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2400" b="1">
          <a:solidFill>
            <a:schemeClr val="accent1"/>
          </a:solidFill>
          <a:latin typeface="Arial" charset="0"/>
          <a:ea typeface="ヒラギノ角ゴ Pro W3" charset="-128"/>
          <a:cs typeface="ヒラギノ角ゴ Pro W3" charset="-128"/>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128"/>
          <a:cs typeface="+mn-cs"/>
        </a:defRPr>
      </a:lvl5pPr>
      <a:lvl6pPr marL="2514600" indent="-228600" algn="l" rtl="0" eaLnBrk="1" fontAlgn="base" hangingPunct="1">
        <a:spcBef>
          <a:spcPct val="20000"/>
        </a:spcBef>
        <a:spcAft>
          <a:spcPct val="0"/>
        </a:spcAft>
        <a:buChar char="»"/>
        <a:defRPr sz="14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4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4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4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chart" Target="../charts/chart14.xml"/><Relationship Id="rId4" Type="http://schemas.openxmlformats.org/officeDocument/2006/relationships/chart" Target="../charts/chart13.xml"/></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chart" Target="../charts/chart17.xml"/><Relationship Id="rId4" Type="http://schemas.openxmlformats.org/officeDocument/2006/relationships/chart" Target="../charts/chart16.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microsoft.com/Presspass/press/2011/sep11/09-07MSSTEMSurveyPR.m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harrisinteractive.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685800" y="4876800"/>
            <a:ext cx="7848600" cy="609600"/>
          </a:xfrm>
        </p:spPr>
        <p:txBody>
          <a:bodyPr/>
          <a:lstStyle/>
          <a:p>
            <a:r>
              <a:rPr lang="en-US" dirty="0" smtClean="0"/>
              <a:t>STEM Perceptions: Student &amp; Parent Study</a:t>
            </a:r>
            <a:br>
              <a:rPr lang="en-US" dirty="0" smtClean="0"/>
            </a:br>
            <a:r>
              <a:rPr lang="en-US" sz="2000" dirty="0" smtClean="0"/>
              <a:t>Parents and Students Weigh in on How </a:t>
            </a:r>
            <a:r>
              <a:rPr lang="en-US" sz="2000" dirty="0"/>
              <a:t>to Inspire the Next Generation of Doctors, Scientists, Software Developers and Engineers</a:t>
            </a:r>
            <a:endParaRPr lang="en-US" sz="2000" i="1" dirty="0"/>
          </a:p>
        </p:txBody>
      </p:sp>
      <p:sp>
        <p:nvSpPr>
          <p:cNvPr id="8195" name="Subtitle 2"/>
          <p:cNvSpPr>
            <a:spLocks noGrp="1"/>
          </p:cNvSpPr>
          <p:nvPr>
            <p:ph type="subTitle" idx="1"/>
          </p:nvPr>
        </p:nvSpPr>
        <p:spPr>
          <a:xfrm>
            <a:off x="685800" y="5638800"/>
            <a:ext cx="7467600" cy="762000"/>
          </a:xfrm>
        </p:spPr>
        <p:txBody>
          <a:bodyPr/>
          <a:lstStyle/>
          <a:p>
            <a:pPr marL="0" indent="0"/>
            <a:r>
              <a:rPr lang="en-US" b="1" dirty="0" smtClean="0">
                <a:solidFill>
                  <a:schemeClr val="tx1">
                    <a:lumMod val="50000"/>
                  </a:schemeClr>
                </a:solidFill>
              </a:rPr>
              <a:t>Commissioned by Microsoft Corp.</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bwMode="auto">
          <a:xfrm>
            <a:off x="0" y="0"/>
            <a:ext cx="91440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9" name="TextBox 8"/>
          <p:cNvSpPr txBox="1"/>
          <p:nvPr/>
        </p:nvSpPr>
        <p:spPr>
          <a:xfrm>
            <a:off x="0" y="6507718"/>
            <a:ext cx="9144000" cy="369332"/>
          </a:xfrm>
          <a:prstGeom prst="rect">
            <a:avLst/>
          </a:prstGeom>
          <a:noFill/>
        </p:spPr>
        <p:txBody>
          <a:bodyPr wrap="square" rtlCol="0">
            <a:spAutoFit/>
          </a:bodyPr>
          <a:lstStyle/>
          <a:p>
            <a:r>
              <a:rPr lang="en-US" sz="900" b="1" dirty="0" smtClean="0">
                <a:solidFill>
                  <a:schemeClr val="tx1">
                    <a:lumMod val="50000"/>
                  </a:schemeClr>
                </a:solidFill>
                <a:latin typeface="Calibri" pitchFamily="34" charset="0"/>
              </a:rPr>
              <a:t>Base: Parents who agree that STEM preparation should be a top priority for schools (n=774)</a:t>
            </a:r>
          </a:p>
          <a:p>
            <a:r>
              <a:rPr lang="en-US" sz="900" dirty="0" smtClean="0">
                <a:solidFill>
                  <a:schemeClr val="tx1">
                    <a:lumMod val="50000"/>
                  </a:schemeClr>
                </a:solidFill>
                <a:latin typeface="Calibri" pitchFamily="34" charset="0"/>
              </a:rPr>
              <a:t>Q1065: Why do you think preparing students for careers in STEM should be a top priority for schools in the United States. Please select up to three responses.</a:t>
            </a:r>
          </a:p>
        </p:txBody>
      </p:sp>
      <p:graphicFrame>
        <p:nvGraphicFramePr>
          <p:cNvPr id="5" name="Chart 4"/>
          <p:cNvGraphicFramePr/>
          <p:nvPr/>
        </p:nvGraphicFramePr>
        <p:xfrm>
          <a:off x="228601" y="1600200"/>
          <a:ext cx="72390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42" name="Rectangle 2"/>
          <p:cNvSpPr>
            <a:spLocks noGrp="1" noChangeArrowheads="1"/>
          </p:cNvSpPr>
          <p:nvPr>
            <p:ph type="title"/>
          </p:nvPr>
        </p:nvSpPr>
        <p:spPr>
          <a:xfrm>
            <a:off x="0" y="0"/>
            <a:ext cx="8610600" cy="1219200"/>
          </a:xfrm>
        </p:spPr>
        <p:txBody>
          <a:bodyPr anchor="t"/>
          <a:lstStyle/>
          <a:p>
            <a:r>
              <a:rPr lang="en-US" sz="1800" dirty="0" smtClean="0">
                <a:latin typeface="Calibri" pitchFamily="34" charset="0"/>
              </a:rPr>
              <a:t>So why do parents feel that STEM education should be a priority? About half say it’s to ensure that the U.S. remains competitive in the global marketplace and also to produce the next generation of innovators. Preparing students to have well-paying and fulfilling careers are less important.</a:t>
            </a:r>
            <a:endParaRPr lang="en-US" sz="1800" dirty="0">
              <a:latin typeface="Calibri" pitchFamily="34" charset="0"/>
            </a:endParaRPr>
          </a:p>
        </p:txBody>
      </p:sp>
      <p:sp>
        <p:nvSpPr>
          <p:cNvPr id="45" name="TextBox 44"/>
          <p:cNvSpPr txBox="1"/>
          <p:nvPr/>
        </p:nvSpPr>
        <p:spPr>
          <a:xfrm>
            <a:off x="0" y="1274802"/>
            <a:ext cx="9144000" cy="553998"/>
          </a:xfrm>
          <a:prstGeom prst="rect">
            <a:avLst/>
          </a:prstGeom>
          <a:noFill/>
        </p:spPr>
        <p:txBody>
          <a:bodyPr wrap="square" rtlCol="0">
            <a:spAutoFit/>
          </a:bodyPr>
          <a:lstStyle/>
          <a:p>
            <a:pPr algn="ctr"/>
            <a:r>
              <a:rPr lang="en-US" sz="1600" b="1" u="sng" dirty="0" smtClean="0">
                <a:solidFill>
                  <a:schemeClr val="tx1">
                    <a:lumMod val="50000"/>
                  </a:schemeClr>
                </a:solidFill>
                <a:latin typeface="Calibri" pitchFamily="34" charset="0"/>
              </a:rPr>
              <a:t>Parents: Why Should Preparing Students for STEM Careers Be a Top Priority for Schools in the U.S.?</a:t>
            </a:r>
          </a:p>
          <a:p>
            <a:pPr algn="ctr"/>
            <a:r>
              <a:rPr lang="en-US" sz="1400" dirty="0" smtClean="0">
                <a:solidFill>
                  <a:schemeClr val="tx1">
                    <a:lumMod val="50000"/>
                  </a:schemeClr>
                </a:solidFill>
                <a:latin typeface="Calibri" pitchFamily="34" charset="0"/>
              </a:rPr>
              <a:t>Up to 3 responses </a:t>
            </a:r>
            <a:r>
              <a:rPr lang="en-US" sz="1400" dirty="0">
                <a:solidFill>
                  <a:schemeClr val="tx1">
                    <a:lumMod val="50000"/>
                  </a:schemeClr>
                </a:solidFill>
                <a:latin typeface="Calibri" pitchFamily="34" charset="0"/>
              </a:rPr>
              <a:t>s</a:t>
            </a:r>
            <a:r>
              <a:rPr lang="en-US" sz="1400" dirty="0" smtClean="0">
                <a:solidFill>
                  <a:schemeClr val="tx1">
                    <a:lumMod val="50000"/>
                  </a:schemeClr>
                </a:solidFill>
                <a:latin typeface="Calibri" pitchFamily="34" charset="0"/>
              </a:rPr>
              <a:t>elected</a:t>
            </a:r>
            <a:endParaRPr lang="en-US" sz="1400" dirty="0">
              <a:solidFill>
                <a:schemeClr val="tx1">
                  <a:lumMod val="50000"/>
                </a:schemeClr>
              </a:solidFill>
              <a:latin typeface="Calibri" pitchFamily="34" charset="0"/>
            </a:endParaRPr>
          </a:p>
        </p:txBody>
      </p:sp>
      <p:sp>
        <p:nvSpPr>
          <p:cNvPr id="19" name="Rounded Rectangular Callout 18"/>
          <p:cNvSpPr/>
          <p:nvPr/>
        </p:nvSpPr>
        <p:spPr bwMode="auto">
          <a:xfrm>
            <a:off x="5791200" y="3886200"/>
            <a:ext cx="2590800" cy="1371600"/>
          </a:xfrm>
          <a:prstGeom prst="wedgeRoundRectCallout">
            <a:avLst>
              <a:gd name="adj1" fmla="val -73774"/>
              <a:gd name="adj2" fmla="val 33184"/>
              <a:gd name="adj3" fmla="val 16667"/>
            </a:avLst>
          </a:prstGeom>
          <a:solidFill>
            <a:schemeClr val="bg1"/>
          </a:solidFill>
          <a:ln w="25400" cap="flat" cmpd="sng" algn="ctr">
            <a:solidFill>
              <a:srgbClr val="0070C0"/>
            </a:solidFill>
            <a:prstDash val="solid"/>
            <a:round/>
            <a:headEnd type="none" w="med" len="med"/>
            <a:tailEnd type="none" w="med" len="med"/>
          </a:ln>
          <a:effectLst>
            <a:outerShdw blurRad="50800" dist="38100" dir="2700000" algn="tl" rotWithShape="0">
              <a:srgbClr val="000000">
                <a:alpha val="40000"/>
              </a:srgbClr>
            </a:outerShdw>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lumMod val="50000"/>
                  </a:schemeClr>
                </a:solidFill>
                <a:effectLst/>
                <a:latin typeface="Calibri" pitchFamily="34" charset="0"/>
              </a:rPr>
              <a:t>Parents in </a:t>
            </a:r>
            <a:r>
              <a:rPr kumimoji="0" lang="en-US" sz="1200" b="1" i="0" u="none" strike="noStrike" cap="none" normalizeH="0" baseline="0" dirty="0" smtClean="0">
                <a:ln>
                  <a:noFill/>
                </a:ln>
                <a:solidFill>
                  <a:schemeClr val="tx1">
                    <a:lumMod val="50000"/>
                  </a:schemeClr>
                </a:solidFill>
                <a:effectLst/>
                <a:latin typeface="Calibri" pitchFamily="34" charset="0"/>
              </a:rPr>
              <a:t>high-income households</a:t>
            </a:r>
            <a:r>
              <a:rPr kumimoji="0" lang="en-US" sz="1200" i="0" u="none" strike="noStrike" cap="none" normalizeH="0" baseline="0" dirty="0" smtClean="0">
                <a:ln>
                  <a:noFill/>
                </a:ln>
                <a:solidFill>
                  <a:schemeClr val="tx1">
                    <a:lumMod val="50000"/>
                  </a:schemeClr>
                </a:solidFill>
                <a:effectLst/>
                <a:latin typeface="Calibri" pitchFamily="34" charset="0"/>
              </a:rPr>
              <a:t> are least likely to give</a:t>
            </a:r>
            <a:r>
              <a:rPr kumimoji="0" lang="en-US" sz="1200" i="0" u="none" strike="noStrike" cap="none" normalizeH="0" dirty="0" smtClean="0">
                <a:ln>
                  <a:noFill/>
                </a:ln>
                <a:solidFill>
                  <a:schemeClr val="tx1">
                    <a:lumMod val="50000"/>
                  </a:schemeClr>
                </a:solidFill>
                <a:effectLst/>
                <a:latin typeface="Calibri" pitchFamily="34" charset="0"/>
              </a:rPr>
              <a:t> </a:t>
            </a:r>
            <a:r>
              <a:rPr kumimoji="0" lang="en-US" sz="1200" i="1" u="none" strike="noStrike" cap="none" normalizeH="0" dirty="0" smtClean="0">
                <a:ln>
                  <a:noFill/>
                </a:ln>
                <a:solidFill>
                  <a:schemeClr val="tx1">
                    <a:lumMod val="50000"/>
                  </a:schemeClr>
                </a:solidFill>
                <a:effectLst/>
                <a:latin typeface="Calibri" pitchFamily="34" charset="0"/>
              </a:rPr>
              <a:t>enabling students to have well-paying careers </a:t>
            </a:r>
            <a:r>
              <a:rPr kumimoji="0" lang="en-US" sz="1200" i="0" u="none" strike="noStrike" cap="none" normalizeH="0" dirty="0" smtClean="0">
                <a:ln>
                  <a:noFill/>
                </a:ln>
                <a:solidFill>
                  <a:schemeClr val="tx1">
                    <a:lumMod val="50000"/>
                  </a:schemeClr>
                </a:solidFill>
                <a:effectLst/>
                <a:latin typeface="Calibri" pitchFamily="34" charset="0"/>
              </a:rPr>
              <a:t>as a reason (29% in $75K+ households vs. 37% in &lt;$35K, 42% $35–49.9K, 46% in $50–74.9K).</a:t>
            </a:r>
            <a:endParaRPr kumimoji="0" lang="en-US" sz="1200" b="1" i="0" u="none" strike="noStrike" cap="none" normalizeH="0" baseline="0" dirty="0" smtClean="0">
              <a:ln>
                <a:noFill/>
              </a:ln>
              <a:solidFill>
                <a:schemeClr val="tx1">
                  <a:lumMod val="50000"/>
                </a:schemeClr>
              </a:solidFill>
              <a:effectLst/>
              <a:latin typeface="Calibri" pitchFamily="34" charset="0"/>
            </a:endParaRPr>
          </a:p>
        </p:txBody>
      </p:sp>
      <p:sp>
        <p:nvSpPr>
          <p:cNvPr id="20" name="Rounded Rectangular Callout 19"/>
          <p:cNvSpPr/>
          <p:nvPr/>
        </p:nvSpPr>
        <p:spPr bwMode="auto">
          <a:xfrm>
            <a:off x="6629400" y="1905001"/>
            <a:ext cx="2057400" cy="761999"/>
          </a:xfrm>
          <a:prstGeom prst="wedgeRoundRectCallout">
            <a:avLst>
              <a:gd name="adj1" fmla="val -84801"/>
              <a:gd name="adj2" fmla="val -15601"/>
              <a:gd name="adj3" fmla="val 16667"/>
            </a:avLst>
          </a:prstGeom>
          <a:solidFill>
            <a:schemeClr val="bg1"/>
          </a:solidFill>
          <a:ln w="25400" cap="flat" cmpd="sng" algn="ctr">
            <a:solidFill>
              <a:srgbClr val="0070C0"/>
            </a:solidFill>
            <a:prstDash val="solid"/>
            <a:round/>
            <a:headEnd type="none" w="med" len="med"/>
            <a:tailEnd type="none" w="med" len="med"/>
          </a:ln>
          <a:effectLst>
            <a:outerShdw blurRad="50800" dist="38100" dir="2700000" algn="tl" rotWithShape="0">
              <a:srgbClr val="000000">
                <a:alpha val="40000"/>
              </a:srgbClr>
            </a:outerShdw>
          </a:effectLst>
        </p:spPr>
        <p:txBody>
          <a:bodyPr vert="horz" wrap="square" lIns="91440" tIns="45720" rIns="91440" bIns="45720" numCol="1" rtlCol="0" anchor="ctr" anchorCtr="0" compatLnSpc="1">
            <a:prstTxWarp prst="textNoShape">
              <a:avLst/>
            </a:prstTxWarp>
          </a:bodyPr>
          <a:lstStyle/>
          <a:p>
            <a:pPr algn="ctr"/>
            <a:r>
              <a:rPr lang="en-US" sz="1200" b="1" dirty="0" smtClean="0">
                <a:solidFill>
                  <a:srgbClr val="000000"/>
                </a:solidFill>
                <a:latin typeface="Calibri" pitchFamily="34" charset="0"/>
              </a:rPr>
              <a:t>Dads </a:t>
            </a:r>
            <a:r>
              <a:rPr lang="en-US" sz="1200" dirty="0" smtClean="0">
                <a:solidFill>
                  <a:srgbClr val="000000"/>
                </a:solidFill>
                <a:latin typeface="Calibri" pitchFamily="34" charset="0"/>
              </a:rPr>
              <a:t>are more likely than moms to list this is a reason (62% vs. 47% moms).</a:t>
            </a:r>
            <a:endParaRPr kumimoji="0" lang="en-US" sz="1200" b="0" i="0" u="none" strike="noStrike" cap="none" normalizeH="0" baseline="0" dirty="0" smtClean="0">
              <a:ln>
                <a:noFill/>
              </a:ln>
              <a:solidFill>
                <a:schemeClr val="tx1"/>
              </a:solidFill>
              <a:effectLst/>
              <a:latin typeface="Calibri" pitchFamily="34" charset="0"/>
            </a:endParaRPr>
          </a:p>
        </p:txBody>
      </p:sp>
      <p:sp>
        <p:nvSpPr>
          <p:cNvPr id="21" name="Rounded Rectangular Callout 20"/>
          <p:cNvSpPr/>
          <p:nvPr/>
        </p:nvSpPr>
        <p:spPr bwMode="auto">
          <a:xfrm>
            <a:off x="5029200" y="5410200"/>
            <a:ext cx="2209800" cy="762000"/>
          </a:xfrm>
          <a:prstGeom prst="wedgeRoundRectCallout">
            <a:avLst>
              <a:gd name="adj1" fmla="val -55910"/>
              <a:gd name="adj2" fmla="val -6245"/>
              <a:gd name="adj3" fmla="val 16667"/>
            </a:avLst>
          </a:prstGeom>
          <a:solidFill>
            <a:schemeClr val="bg1"/>
          </a:solidFill>
          <a:ln w="25400" cap="flat" cmpd="sng" algn="ctr">
            <a:solidFill>
              <a:srgbClr val="0070C0"/>
            </a:solidFill>
            <a:prstDash val="solid"/>
            <a:round/>
            <a:headEnd type="none" w="med" len="med"/>
            <a:tailEnd type="none" w="med" len="med"/>
          </a:ln>
          <a:effectLst>
            <a:outerShdw blurRad="50800" dist="38100" dir="2700000" algn="tl" rotWithShape="0">
              <a:srgbClr val="000000">
                <a:alpha val="40000"/>
              </a:srgbClr>
            </a:outerShdw>
          </a:effectLst>
        </p:spPr>
        <p:txBody>
          <a:bodyPr vert="horz" wrap="square" lIns="91440" tIns="45720" rIns="91440" bIns="45720" numCol="1" rtlCol="0" anchor="ctr" anchorCtr="0" compatLnSpc="1">
            <a:prstTxWarp prst="textNoShape">
              <a:avLst/>
            </a:prstTxWarp>
          </a:bodyPr>
          <a:lstStyle/>
          <a:p>
            <a:pPr algn="ctr"/>
            <a:r>
              <a:rPr kumimoji="0" lang="en-US" sz="1200" b="1" i="0" u="none" strike="noStrike" cap="none" normalizeH="0" baseline="0" dirty="0" smtClean="0">
                <a:ln>
                  <a:noFill/>
                </a:ln>
                <a:solidFill>
                  <a:schemeClr val="tx1">
                    <a:lumMod val="50000"/>
                  </a:schemeClr>
                </a:solidFill>
                <a:effectLst/>
                <a:latin typeface="Calibri" pitchFamily="34" charset="0"/>
              </a:rPr>
              <a:t>Moms</a:t>
            </a:r>
            <a:r>
              <a:rPr kumimoji="0" lang="en-US" sz="1200" i="0" u="none" strike="noStrike" cap="none" normalizeH="0" dirty="0" smtClean="0">
                <a:ln>
                  <a:noFill/>
                </a:ln>
                <a:solidFill>
                  <a:schemeClr val="tx1">
                    <a:lumMod val="50000"/>
                  </a:schemeClr>
                </a:solidFill>
                <a:effectLst/>
                <a:latin typeface="Calibri" pitchFamily="34" charset="0"/>
              </a:rPr>
              <a:t> are more likely than dads to list this as a reason (36% vs. 22% dads).</a:t>
            </a:r>
            <a:endParaRPr kumimoji="0" lang="en-US" sz="1200" b="1" i="0" u="none" strike="noStrike" cap="none" normalizeH="0" baseline="0" dirty="0" smtClean="0">
              <a:ln>
                <a:noFill/>
              </a:ln>
              <a:solidFill>
                <a:schemeClr val="tx1">
                  <a:lumMod val="50000"/>
                </a:schemeClr>
              </a:solidFill>
              <a:effectLst/>
              <a:latin typeface="Calibri" pitchFamily="34" charset="0"/>
            </a:endParaRPr>
          </a:p>
        </p:txBody>
      </p:sp>
      <p:sp>
        <p:nvSpPr>
          <p:cNvPr id="10" name="Slide Number Placeholder 9"/>
          <p:cNvSpPr>
            <a:spLocks noGrp="1"/>
          </p:cNvSpPr>
          <p:nvPr>
            <p:ph type="sldNum" sz="quarter" idx="12"/>
          </p:nvPr>
        </p:nvSpPr>
        <p:spPr/>
        <p:txBody>
          <a:bodyPr/>
          <a:lstStyle/>
          <a:p>
            <a:fld id="{75E20B0C-19F5-1541-B0D6-F5C78F991D2B}"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ext uri="{D42A27DB-BD31-4B8C-83A1-F6EECF244321}">
                <p14:modId xmlns:p14="http://schemas.microsoft.com/office/powerpoint/2010/main" val="2610391662"/>
              </p:ext>
            </p:extLst>
          </p:nvPr>
        </p:nvGraphicFramePr>
        <p:xfrm>
          <a:off x="0" y="1143000"/>
          <a:ext cx="7010400" cy="5715000"/>
        </p:xfrm>
        <a:graphic>
          <a:graphicData uri="http://schemas.openxmlformats.org/drawingml/2006/chart">
            <c:chart xmlns:c="http://schemas.openxmlformats.org/drawingml/2006/chart" xmlns:r="http://schemas.openxmlformats.org/officeDocument/2006/relationships" r:id="rId3"/>
          </a:graphicData>
        </a:graphic>
      </p:graphicFrame>
      <p:sp>
        <p:nvSpPr>
          <p:cNvPr id="24" name="Rectangle 23"/>
          <p:cNvSpPr/>
          <p:nvPr/>
        </p:nvSpPr>
        <p:spPr bwMode="auto">
          <a:xfrm>
            <a:off x="0" y="0"/>
            <a:ext cx="91440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15" name="Rectangle 14"/>
          <p:cNvSpPr/>
          <p:nvPr/>
        </p:nvSpPr>
        <p:spPr bwMode="auto">
          <a:xfrm>
            <a:off x="7391400" y="5715000"/>
            <a:ext cx="1752600" cy="1143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5" name="TextBox 4"/>
          <p:cNvSpPr txBox="1"/>
          <p:nvPr/>
        </p:nvSpPr>
        <p:spPr>
          <a:xfrm>
            <a:off x="0" y="6488668"/>
            <a:ext cx="9144000" cy="369332"/>
          </a:xfrm>
          <a:prstGeom prst="rect">
            <a:avLst/>
          </a:prstGeom>
          <a:noFill/>
        </p:spPr>
        <p:txBody>
          <a:bodyPr wrap="square" rtlCol="0">
            <a:spAutoFit/>
          </a:bodyPr>
          <a:lstStyle/>
          <a:p>
            <a:r>
              <a:rPr lang="en-US" sz="900" b="1" dirty="0" smtClean="0">
                <a:solidFill>
                  <a:schemeClr val="tx1">
                    <a:lumMod val="50000"/>
                  </a:schemeClr>
                </a:solidFill>
                <a:latin typeface="Calibri" pitchFamily="34" charset="0"/>
              </a:rPr>
              <a:t>Base: All  College Students (n=500)</a:t>
            </a:r>
          </a:p>
          <a:p>
            <a:r>
              <a:rPr lang="en-US" sz="900" dirty="0" smtClean="0">
                <a:solidFill>
                  <a:schemeClr val="tx1">
                    <a:lumMod val="50000"/>
                  </a:schemeClr>
                </a:solidFill>
                <a:latin typeface="Calibri" pitchFamily="34" charset="0"/>
              </a:rPr>
              <a:t>Q810: Why did you choose to pursue this type of education?</a:t>
            </a:r>
          </a:p>
        </p:txBody>
      </p:sp>
      <p:sp>
        <p:nvSpPr>
          <p:cNvPr id="28" name="TextBox 27"/>
          <p:cNvSpPr txBox="1"/>
          <p:nvPr/>
        </p:nvSpPr>
        <p:spPr>
          <a:xfrm>
            <a:off x="1905000" y="914400"/>
            <a:ext cx="5867400" cy="338554"/>
          </a:xfrm>
          <a:prstGeom prst="rect">
            <a:avLst/>
          </a:prstGeom>
          <a:noFill/>
        </p:spPr>
        <p:txBody>
          <a:bodyPr wrap="square" rtlCol="0">
            <a:spAutoFit/>
          </a:bodyPr>
          <a:lstStyle/>
          <a:p>
            <a:pPr algn="ctr"/>
            <a:r>
              <a:rPr lang="en-US" sz="1600" b="1" u="sng" dirty="0" smtClean="0">
                <a:solidFill>
                  <a:schemeClr val="tx1">
                    <a:lumMod val="50000"/>
                  </a:schemeClr>
                </a:solidFill>
                <a:latin typeface="Calibri" pitchFamily="34" charset="0"/>
              </a:rPr>
              <a:t>Reasons College Students Choose STEM Degrees</a:t>
            </a:r>
          </a:p>
        </p:txBody>
      </p:sp>
      <p:sp>
        <p:nvSpPr>
          <p:cNvPr id="8" name="TextBox 7"/>
          <p:cNvSpPr txBox="1"/>
          <p:nvPr/>
        </p:nvSpPr>
        <p:spPr>
          <a:xfrm>
            <a:off x="6705600" y="1336357"/>
            <a:ext cx="2362200" cy="492443"/>
          </a:xfrm>
          <a:prstGeom prst="rect">
            <a:avLst/>
          </a:prstGeom>
          <a:noFill/>
        </p:spPr>
        <p:txBody>
          <a:bodyPr wrap="square" rtlCol="0">
            <a:spAutoFit/>
          </a:bodyPr>
          <a:lstStyle/>
          <a:p>
            <a:r>
              <a:rPr lang="en-US" sz="1300" dirty="0" smtClean="0">
                <a:latin typeface="Calibri" pitchFamily="34" charset="0"/>
              </a:rPr>
              <a:t>#1 reason for </a:t>
            </a:r>
            <a:r>
              <a:rPr lang="en-US" sz="1300" b="1" dirty="0" smtClean="0">
                <a:latin typeface="Calibri" pitchFamily="34" charset="0"/>
              </a:rPr>
              <a:t>males</a:t>
            </a:r>
            <a:r>
              <a:rPr lang="en-US" sz="1300" dirty="0" smtClean="0">
                <a:latin typeface="Calibri" pitchFamily="34" charset="0"/>
              </a:rPr>
              <a:t> and </a:t>
            </a:r>
          </a:p>
          <a:p>
            <a:r>
              <a:rPr lang="en-US" sz="1300" b="1" dirty="0" smtClean="0">
                <a:latin typeface="Calibri" pitchFamily="34" charset="0"/>
              </a:rPr>
              <a:t>pre-med</a:t>
            </a:r>
            <a:r>
              <a:rPr lang="en-US" sz="1300" dirty="0" smtClean="0">
                <a:latin typeface="Calibri" pitchFamily="34" charset="0"/>
              </a:rPr>
              <a:t> students</a:t>
            </a:r>
            <a:endParaRPr lang="en-US" sz="1300" dirty="0">
              <a:latin typeface="Calibri" pitchFamily="34" charset="0"/>
            </a:endParaRPr>
          </a:p>
        </p:txBody>
      </p:sp>
      <p:sp>
        <p:nvSpPr>
          <p:cNvPr id="9" name="TextBox 8"/>
          <p:cNvSpPr txBox="1"/>
          <p:nvPr/>
        </p:nvSpPr>
        <p:spPr>
          <a:xfrm>
            <a:off x="6705600" y="1793557"/>
            <a:ext cx="2362200" cy="492443"/>
          </a:xfrm>
          <a:prstGeom prst="rect">
            <a:avLst/>
          </a:prstGeom>
          <a:noFill/>
        </p:spPr>
        <p:txBody>
          <a:bodyPr wrap="square" rtlCol="0">
            <a:spAutoFit/>
          </a:bodyPr>
          <a:lstStyle/>
          <a:p>
            <a:r>
              <a:rPr lang="en-US" sz="1300" dirty="0" smtClean="0">
                <a:latin typeface="Calibri" pitchFamily="34" charset="0"/>
              </a:rPr>
              <a:t>#1 reason for </a:t>
            </a:r>
            <a:r>
              <a:rPr lang="en-US" sz="1300" b="1" dirty="0" smtClean="0">
                <a:latin typeface="Calibri" pitchFamily="34" charset="0"/>
              </a:rPr>
              <a:t>females</a:t>
            </a:r>
            <a:r>
              <a:rPr lang="en-US" sz="1300" dirty="0" smtClean="0">
                <a:latin typeface="Calibri" pitchFamily="34" charset="0"/>
              </a:rPr>
              <a:t> and </a:t>
            </a:r>
          </a:p>
          <a:p>
            <a:r>
              <a:rPr lang="en-US" sz="1300" b="1" dirty="0" smtClean="0">
                <a:latin typeface="Calibri" pitchFamily="34" charset="0"/>
              </a:rPr>
              <a:t>engineering</a:t>
            </a:r>
            <a:r>
              <a:rPr lang="en-US" sz="1300" dirty="0" smtClean="0">
                <a:latin typeface="Calibri" pitchFamily="34" charset="0"/>
              </a:rPr>
              <a:t> &amp; </a:t>
            </a:r>
            <a:r>
              <a:rPr lang="en-US" sz="1300" b="1" dirty="0" smtClean="0">
                <a:latin typeface="Calibri" pitchFamily="34" charset="0"/>
              </a:rPr>
              <a:t>science</a:t>
            </a:r>
            <a:r>
              <a:rPr lang="en-US" sz="1300" dirty="0" smtClean="0">
                <a:latin typeface="Calibri" pitchFamily="34" charset="0"/>
              </a:rPr>
              <a:t> students</a:t>
            </a:r>
            <a:endParaRPr lang="en-US" sz="1300" dirty="0">
              <a:latin typeface="Calibri" pitchFamily="34" charset="0"/>
            </a:endParaRPr>
          </a:p>
        </p:txBody>
      </p:sp>
      <p:sp>
        <p:nvSpPr>
          <p:cNvPr id="10" name="TextBox 9"/>
          <p:cNvSpPr txBox="1"/>
          <p:nvPr/>
        </p:nvSpPr>
        <p:spPr>
          <a:xfrm>
            <a:off x="5905500" y="3114675"/>
            <a:ext cx="2705100" cy="430887"/>
          </a:xfrm>
          <a:prstGeom prst="rect">
            <a:avLst/>
          </a:prstGeom>
          <a:noFill/>
        </p:spPr>
        <p:txBody>
          <a:bodyPr wrap="square" rtlCol="0">
            <a:spAutoFit/>
          </a:bodyPr>
          <a:lstStyle/>
          <a:p>
            <a:r>
              <a:rPr lang="en-US" sz="1300" dirty="0" smtClean="0">
                <a:latin typeface="Calibri" pitchFamily="34" charset="0"/>
              </a:rPr>
              <a:t>#1 reason for </a:t>
            </a:r>
            <a:r>
              <a:rPr lang="en-US" sz="1300" b="1" dirty="0" smtClean="0">
                <a:latin typeface="Calibri" pitchFamily="34" charset="0"/>
              </a:rPr>
              <a:t>technology</a:t>
            </a:r>
            <a:r>
              <a:rPr lang="en-US" sz="1300" dirty="0" smtClean="0">
                <a:latin typeface="Calibri" pitchFamily="34" charset="0"/>
              </a:rPr>
              <a:t> students </a:t>
            </a:r>
            <a:r>
              <a:rPr lang="en-US" sz="900" dirty="0" smtClean="0">
                <a:latin typeface="Calibri" pitchFamily="34" charset="0"/>
              </a:rPr>
              <a:t>(Note: Does not make top 3 list for any other major)</a:t>
            </a:r>
            <a:endParaRPr lang="en-US" sz="900" dirty="0">
              <a:latin typeface="Calibri" pitchFamily="34" charset="0"/>
            </a:endParaRPr>
          </a:p>
        </p:txBody>
      </p:sp>
      <p:sp>
        <p:nvSpPr>
          <p:cNvPr id="12" name="Right Arrow 11"/>
          <p:cNvSpPr/>
          <p:nvPr/>
        </p:nvSpPr>
        <p:spPr bwMode="auto">
          <a:xfrm>
            <a:off x="5562600" y="3190875"/>
            <a:ext cx="381000" cy="152400"/>
          </a:xfrm>
          <a:prstGeom prst="rightArrow">
            <a:avLst/>
          </a:prstGeom>
          <a:noFill/>
          <a:ln w="1587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13" name="Right Arrow 12"/>
          <p:cNvSpPr/>
          <p:nvPr/>
        </p:nvSpPr>
        <p:spPr bwMode="auto">
          <a:xfrm>
            <a:off x="6324600" y="1905000"/>
            <a:ext cx="381000" cy="152400"/>
          </a:xfrm>
          <a:prstGeom prst="rightArrow">
            <a:avLst/>
          </a:prstGeom>
          <a:noFill/>
          <a:ln w="1587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14" name="Right Arrow 13"/>
          <p:cNvSpPr/>
          <p:nvPr/>
        </p:nvSpPr>
        <p:spPr bwMode="auto">
          <a:xfrm>
            <a:off x="6324600" y="1466850"/>
            <a:ext cx="381000" cy="152400"/>
          </a:xfrm>
          <a:prstGeom prst="rightArrow">
            <a:avLst/>
          </a:prstGeom>
          <a:noFill/>
          <a:ln w="1587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20" name="Rounded Rectangular Callout 19"/>
          <p:cNvSpPr/>
          <p:nvPr/>
        </p:nvSpPr>
        <p:spPr bwMode="auto">
          <a:xfrm>
            <a:off x="5791200" y="3571875"/>
            <a:ext cx="2971800" cy="685800"/>
          </a:xfrm>
          <a:prstGeom prst="wedgeRoundRectCallout">
            <a:avLst>
              <a:gd name="adj1" fmla="val -57618"/>
              <a:gd name="adj2" fmla="val -52134"/>
              <a:gd name="adj3" fmla="val 16667"/>
            </a:avLst>
          </a:prstGeom>
          <a:solidFill>
            <a:schemeClr val="bg1"/>
          </a:solidFill>
          <a:ln w="25400" cap="flat" cmpd="sng" algn="ctr">
            <a:solidFill>
              <a:schemeClr val="accent1"/>
            </a:solidFill>
            <a:prstDash val="solid"/>
            <a:round/>
            <a:headEnd type="none" w="med" len="med"/>
            <a:tailEnd type="none" w="med" len="med"/>
          </a:ln>
          <a:effectLst>
            <a:outerShdw blurRad="50800" dist="38100" dir="2700000" algn="tl" rotWithShape="0">
              <a:srgbClr val="000000">
                <a:alpha val="40000"/>
              </a:srgbClr>
            </a:outerShdw>
          </a:effectLst>
        </p:spPr>
        <p:txBody>
          <a:bodyPr vert="horz" wrap="square" lIns="91440" tIns="45720" rIns="91440" bIns="45720" numCol="1" rtlCol="0" anchor="ctr" anchorCtr="0" compatLnSpc="1">
            <a:prstTxWarp prst="textNoShape">
              <a:avLst/>
            </a:prstTxWarp>
          </a:bodyPr>
          <a:lstStyle/>
          <a:p>
            <a:r>
              <a:rPr kumimoji="0" lang="en-US" sz="1200" b="1" i="0" u="none" strike="noStrike" cap="none" normalizeH="0" baseline="0" dirty="0" smtClean="0">
                <a:ln>
                  <a:noFill/>
                </a:ln>
                <a:solidFill>
                  <a:schemeClr val="tx1">
                    <a:lumMod val="50000"/>
                  </a:schemeClr>
                </a:solidFill>
                <a:effectLst/>
                <a:latin typeface="Calibri" pitchFamily="34" charset="0"/>
              </a:rPr>
              <a:t>Male </a:t>
            </a:r>
            <a:r>
              <a:rPr kumimoji="0" lang="en-US" sz="1200" i="0" u="none" strike="noStrike" cap="none" normalizeH="0" baseline="0" dirty="0" smtClean="0">
                <a:ln>
                  <a:noFill/>
                </a:ln>
                <a:solidFill>
                  <a:schemeClr val="tx1">
                    <a:lumMod val="50000"/>
                  </a:schemeClr>
                </a:solidFill>
                <a:effectLst/>
                <a:latin typeface="Calibri" pitchFamily="34" charset="0"/>
              </a:rPr>
              <a:t>students</a:t>
            </a:r>
            <a:r>
              <a:rPr kumimoji="0" lang="en-US" sz="1200" b="0" i="0" u="none" strike="noStrike" cap="none" normalizeH="0" baseline="0" dirty="0" smtClean="0">
                <a:ln>
                  <a:noFill/>
                </a:ln>
                <a:solidFill>
                  <a:schemeClr val="tx1">
                    <a:lumMod val="50000"/>
                  </a:schemeClr>
                </a:solidFill>
                <a:effectLst/>
                <a:latin typeface="Calibri" pitchFamily="34" charset="0"/>
              </a:rPr>
              <a:t> are </a:t>
            </a:r>
            <a:r>
              <a:rPr lang="en-US" sz="1200" dirty="0" smtClean="0">
                <a:solidFill>
                  <a:schemeClr val="tx1">
                    <a:lumMod val="50000"/>
                  </a:schemeClr>
                </a:solidFill>
                <a:latin typeface="Calibri" pitchFamily="34" charset="0"/>
              </a:rPr>
              <a:t>more likely to pursue STEM because they have always enjoyed games/toys, etc. (51% vs. 35% females).</a:t>
            </a:r>
            <a:r>
              <a:rPr kumimoji="0" lang="en-US" sz="1200" b="0" i="0" u="none" strike="noStrike" cap="none" normalizeH="0" baseline="0" dirty="0" smtClean="0">
                <a:ln>
                  <a:noFill/>
                </a:ln>
                <a:solidFill>
                  <a:schemeClr val="tx1">
                    <a:lumMod val="50000"/>
                  </a:schemeClr>
                </a:solidFill>
                <a:effectLst/>
                <a:latin typeface="Calibri" pitchFamily="34" charset="0"/>
              </a:rPr>
              <a:t> </a:t>
            </a:r>
          </a:p>
        </p:txBody>
      </p:sp>
      <p:sp>
        <p:nvSpPr>
          <p:cNvPr id="21" name="Rounded Rectangular Callout 20"/>
          <p:cNvSpPr/>
          <p:nvPr/>
        </p:nvSpPr>
        <p:spPr bwMode="auto">
          <a:xfrm>
            <a:off x="4476750" y="5987534"/>
            <a:ext cx="4419600" cy="685800"/>
          </a:xfrm>
          <a:prstGeom prst="wedgeRoundRectCallout">
            <a:avLst>
              <a:gd name="adj1" fmla="val -48998"/>
              <a:gd name="adj2" fmla="val -121578"/>
              <a:gd name="adj3" fmla="val 16667"/>
            </a:avLst>
          </a:prstGeom>
          <a:solidFill>
            <a:schemeClr val="bg1"/>
          </a:solidFill>
          <a:ln w="25400" cap="flat" cmpd="sng" algn="ctr">
            <a:solidFill>
              <a:schemeClr val="accent1"/>
            </a:solidFill>
            <a:prstDash val="solid"/>
            <a:round/>
            <a:headEnd type="none" w="med" len="med"/>
            <a:tailEnd type="none" w="med" len="med"/>
          </a:ln>
          <a:effectLst>
            <a:outerShdw blurRad="50800" dist="38100" dir="2700000" algn="tl" rotWithShape="0">
              <a:srgbClr val="000000">
                <a:alpha val="40000"/>
              </a:srgbClr>
            </a:outerShdw>
          </a:effectLst>
        </p:spPr>
        <p:txBody>
          <a:bodyPr vert="horz" wrap="square" lIns="91440" tIns="45720" rIns="91440" bIns="45720" numCol="1" rtlCol="0" anchor="ctr" anchorCtr="0" compatLnSpc="1">
            <a:prstTxWarp prst="textNoShape">
              <a:avLst/>
            </a:prstTxWarp>
          </a:bodyPr>
          <a:lstStyle/>
          <a:p>
            <a:r>
              <a:rPr kumimoji="0" lang="en-US" sz="1200" b="0" i="0" u="none" strike="noStrike" cap="none" normalizeH="0" baseline="0" dirty="0" smtClean="0">
                <a:ln>
                  <a:noFill/>
                </a:ln>
                <a:solidFill>
                  <a:schemeClr val="tx1">
                    <a:lumMod val="50000"/>
                  </a:schemeClr>
                </a:solidFill>
                <a:effectLst/>
                <a:latin typeface="Calibri" pitchFamily="34" charset="0"/>
              </a:rPr>
              <a:t>Black and </a:t>
            </a:r>
            <a:r>
              <a:rPr lang="en-US" sz="1200" dirty="0" smtClean="0">
                <a:solidFill>
                  <a:schemeClr val="tx1">
                    <a:lumMod val="50000"/>
                  </a:schemeClr>
                </a:solidFill>
                <a:latin typeface="Calibri" pitchFamily="34" charset="0"/>
              </a:rPr>
              <a:t>Hispanic students are less likely than </a:t>
            </a:r>
            <a:r>
              <a:rPr lang="en-US" sz="1200" dirty="0">
                <a:solidFill>
                  <a:schemeClr val="tx1">
                    <a:lumMod val="50000"/>
                  </a:schemeClr>
                </a:solidFill>
                <a:latin typeface="Calibri" pitchFamily="34" charset="0"/>
              </a:rPr>
              <a:t>w</a:t>
            </a:r>
            <a:r>
              <a:rPr kumimoji="0" lang="en-US" sz="1200" b="0" i="0" u="none" strike="noStrike" cap="none" normalizeH="0" baseline="0" dirty="0" smtClean="0">
                <a:ln>
                  <a:noFill/>
                </a:ln>
                <a:solidFill>
                  <a:schemeClr val="tx1">
                    <a:lumMod val="50000"/>
                  </a:schemeClr>
                </a:solidFill>
                <a:effectLst/>
                <a:latin typeface="Calibri" pitchFamily="34" charset="0"/>
              </a:rPr>
              <a:t>hite and Asian students to say they chose STEM</a:t>
            </a:r>
            <a:r>
              <a:rPr kumimoji="0" lang="en-US" sz="1200" b="0" i="0" u="none" strike="noStrike" cap="none" normalizeH="0" dirty="0" smtClean="0">
                <a:ln>
                  <a:noFill/>
                </a:ln>
                <a:solidFill>
                  <a:schemeClr val="tx1">
                    <a:lumMod val="50000"/>
                  </a:schemeClr>
                </a:solidFill>
                <a:effectLst/>
                <a:latin typeface="Calibri" pitchFamily="34" charset="0"/>
              </a:rPr>
              <a:t> because they </a:t>
            </a:r>
            <a:r>
              <a:rPr kumimoji="0" lang="en-US" sz="1200" b="0" i="0" u="none" strike="noStrike" cap="none" normalizeH="0" baseline="0" dirty="0" smtClean="0">
                <a:ln>
                  <a:noFill/>
                </a:ln>
                <a:solidFill>
                  <a:schemeClr val="tx1">
                    <a:lumMod val="50000"/>
                  </a:schemeClr>
                </a:solidFill>
                <a:effectLst/>
                <a:latin typeface="Calibri" pitchFamily="34" charset="0"/>
              </a:rPr>
              <a:t>were encouraged by a teacher or guidance counselor.</a:t>
            </a:r>
          </a:p>
        </p:txBody>
      </p:sp>
      <p:sp>
        <p:nvSpPr>
          <p:cNvPr id="16" name="Rounded Rectangular Callout 15"/>
          <p:cNvSpPr/>
          <p:nvPr/>
        </p:nvSpPr>
        <p:spPr bwMode="auto">
          <a:xfrm>
            <a:off x="5334000" y="4343400"/>
            <a:ext cx="3581400" cy="1371600"/>
          </a:xfrm>
          <a:prstGeom prst="wedgeRoundRectCallout">
            <a:avLst>
              <a:gd name="adj1" fmla="val -58783"/>
              <a:gd name="adj2" fmla="val -58483"/>
              <a:gd name="adj3" fmla="val 16667"/>
            </a:avLst>
          </a:prstGeom>
          <a:solidFill>
            <a:schemeClr val="bg1"/>
          </a:solidFill>
          <a:ln w="25400" cap="flat" cmpd="sng" algn="ctr">
            <a:solidFill>
              <a:schemeClr val="accent1"/>
            </a:solidFill>
            <a:prstDash val="solid"/>
            <a:round/>
            <a:headEnd type="none" w="med" len="med"/>
            <a:tailEnd type="none" w="med" len="med"/>
          </a:ln>
          <a:effectLst>
            <a:outerShdw blurRad="50800" dist="38100" dir="2700000" algn="tl" rotWithShape="0">
              <a:srgbClr val="000000">
                <a:alpha val="40000"/>
              </a:srgbClr>
            </a:outerShdw>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lumMod val="50000"/>
                  </a:schemeClr>
                </a:solidFill>
                <a:effectLst/>
                <a:latin typeface="Calibri" pitchFamily="34" charset="0"/>
              </a:rPr>
              <a:t>Female</a:t>
            </a:r>
            <a:r>
              <a:rPr kumimoji="0" lang="en-US" sz="1200" b="0" i="0" u="none" strike="noStrike" cap="none" normalizeH="0" baseline="0" dirty="0" smtClean="0">
                <a:ln>
                  <a:noFill/>
                </a:ln>
                <a:solidFill>
                  <a:schemeClr val="tx1">
                    <a:lumMod val="50000"/>
                  </a:schemeClr>
                </a:solidFill>
                <a:effectLst/>
                <a:latin typeface="Calibri" pitchFamily="34" charset="0"/>
              </a:rPr>
              <a:t> students are more likely than male students to say that</a:t>
            </a:r>
            <a:r>
              <a:rPr kumimoji="0" lang="en-US" sz="1200" b="0" i="0" u="none" strike="noStrike" cap="none" normalizeH="0" dirty="0" smtClean="0">
                <a:ln>
                  <a:noFill/>
                </a:ln>
                <a:solidFill>
                  <a:schemeClr val="tx1">
                    <a:lumMod val="50000"/>
                  </a:schemeClr>
                </a:solidFill>
                <a:effectLst/>
                <a:latin typeface="Calibri" pitchFamily="34" charset="0"/>
              </a:rPr>
              <a:t> they chose STEM to make a difference (49% vs. 34% males).</a:t>
            </a:r>
          </a:p>
          <a:p>
            <a:pPr marL="0" marR="0" indent="0" algn="l" defTabSz="914400" rtl="0" eaLnBrk="0" fontAlgn="base" latinLnBrk="0" hangingPunct="0">
              <a:lnSpc>
                <a:spcPct val="100000"/>
              </a:lnSpc>
              <a:spcBef>
                <a:spcPct val="0"/>
              </a:spcBef>
              <a:spcAft>
                <a:spcPct val="0"/>
              </a:spcAft>
              <a:buClrTx/>
              <a:buSzTx/>
              <a:buFontTx/>
              <a:buNone/>
              <a:tabLst/>
            </a:pPr>
            <a:endParaRPr lang="en-US" sz="800" baseline="0" dirty="0" smtClean="0">
              <a:solidFill>
                <a:schemeClr val="tx1">
                  <a:lumMod val="50000"/>
                </a:schemeClr>
              </a:solidFill>
              <a:latin typeface="Calibri" pitchFamily="34" charset="0"/>
            </a:endParaRPr>
          </a:p>
          <a:p>
            <a:r>
              <a:rPr kumimoji="0" lang="en-US" sz="1200" b="0" i="0" u="none" strike="noStrike" cap="none" normalizeH="0" dirty="0" smtClean="0">
                <a:ln>
                  <a:noFill/>
                </a:ln>
                <a:solidFill>
                  <a:schemeClr val="tx1">
                    <a:lumMod val="50000"/>
                  </a:schemeClr>
                </a:solidFill>
                <a:effectLst/>
                <a:latin typeface="Calibri" pitchFamily="34" charset="0"/>
              </a:rPr>
              <a:t>Of all STEM students, </a:t>
            </a:r>
            <a:r>
              <a:rPr kumimoji="0" lang="en-US" sz="1200" b="1" i="0" u="none" strike="noStrike" cap="none" normalizeH="0" dirty="0" smtClean="0">
                <a:ln>
                  <a:noFill/>
                </a:ln>
                <a:solidFill>
                  <a:schemeClr val="tx1">
                    <a:lumMod val="50000"/>
                  </a:schemeClr>
                </a:solidFill>
                <a:effectLst/>
                <a:latin typeface="Calibri" pitchFamily="34" charset="0"/>
              </a:rPr>
              <a:t>pre-med</a:t>
            </a:r>
            <a:r>
              <a:rPr kumimoji="0" lang="en-US" sz="1200" b="0" i="0" u="none" strike="noStrike" cap="none" normalizeH="0" dirty="0" smtClean="0">
                <a:ln>
                  <a:noFill/>
                </a:ln>
                <a:solidFill>
                  <a:schemeClr val="tx1">
                    <a:lumMod val="50000"/>
                  </a:schemeClr>
                </a:solidFill>
                <a:effectLst/>
                <a:latin typeface="Calibri" pitchFamily="34" charset="0"/>
              </a:rPr>
              <a:t> are most likely to give this is a reason (67% vs. </a:t>
            </a:r>
            <a:r>
              <a:rPr lang="en-US" sz="1200" dirty="0" smtClean="0">
                <a:solidFill>
                  <a:schemeClr val="tx1">
                    <a:lumMod val="50000"/>
                  </a:schemeClr>
                </a:solidFill>
                <a:latin typeface="Calibri" pitchFamily="34" charset="0"/>
              </a:rPr>
              <a:t>50% in science, 35% in engineering and 12% in technology).</a:t>
            </a:r>
            <a:endParaRPr kumimoji="0" lang="en-US" sz="1200" b="0" i="0" u="none" strike="noStrike" cap="none" normalizeH="0" baseline="0" dirty="0" smtClean="0">
              <a:ln>
                <a:noFill/>
              </a:ln>
              <a:solidFill>
                <a:schemeClr val="tx1">
                  <a:lumMod val="50000"/>
                </a:schemeClr>
              </a:solidFill>
              <a:effectLst/>
              <a:latin typeface="Calibri" pitchFamily="34" charset="0"/>
            </a:endParaRPr>
          </a:p>
        </p:txBody>
      </p:sp>
      <p:sp>
        <p:nvSpPr>
          <p:cNvPr id="6" name="Rectangle 2"/>
          <p:cNvSpPr>
            <a:spLocks noGrp="1" noChangeArrowheads="1"/>
          </p:cNvSpPr>
          <p:nvPr>
            <p:ph type="title"/>
          </p:nvPr>
        </p:nvSpPr>
        <p:spPr>
          <a:xfrm>
            <a:off x="0" y="0"/>
            <a:ext cx="9144000" cy="933451"/>
          </a:xfrm>
          <a:noFill/>
        </p:spPr>
        <p:txBody>
          <a:bodyPr anchor="t"/>
          <a:lstStyle/>
          <a:p>
            <a:pPr lvl="0"/>
            <a:r>
              <a:rPr lang="en-US" sz="1800" dirty="0" smtClean="0">
                <a:latin typeface="Calibri" pitchFamily="34" charset="0"/>
              </a:rPr>
              <a:t>Students are choosing to pursue a STEM degree, not because someone encouraged or told them to or even because the U.S. is in need, but to secure their own futures and because they find it intellectually stimulating/challenging.</a:t>
            </a:r>
            <a:endParaRPr lang="en-US" sz="1800" dirty="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Table 29"/>
          <p:cNvGraphicFramePr>
            <a:graphicFrameLocks noGrp="1"/>
          </p:cNvGraphicFramePr>
          <p:nvPr/>
        </p:nvGraphicFramePr>
        <p:xfrm>
          <a:off x="295275" y="1580515"/>
          <a:ext cx="5191125" cy="4391660"/>
        </p:xfrm>
        <a:graphic>
          <a:graphicData uri="http://schemas.openxmlformats.org/drawingml/2006/table">
            <a:tbl>
              <a:tblPr firstRow="1" bandRow="1">
                <a:tableStyleId>{BDBED569-4797-4DF1-A0F4-6AAB3CD982D8}</a:tableStyleId>
              </a:tblPr>
              <a:tblGrid>
                <a:gridCol w="4376830"/>
                <a:gridCol w="814295"/>
              </a:tblGrid>
              <a:tr h="313690">
                <a:tc>
                  <a:txBody>
                    <a:bodyPr/>
                    <a:lstStyle/>
                    <a:p>
                      <a:pPr algn="ctr"/>
                      <a:endParaRPr lang="en-US" sz="1400" dirty="0">
                        <a:latin typeface="Calibri" pitchFamily="34" charset="0"/>
                      </a:endParaRPr>
                    </a:p>
                  </a:txBody>
                  <a:tcPr anchor="ctr">
                    <a:lnL w="12700" cmpd="sng">
                      <a:noFill/>
                    </a:lnL>
                    <a:lnR w="12700" cmpd="sng">
                      <a:noFill/>
                    </a:lnR>
                    <a:lnT w="12700" cmpd="sng">
                      <a:noFill/>
                    </a:lnT>
                    <a:lnB w="25400" cmpd="sng">
                      <a:noFill/>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8.2</a:t>
                      </a:r>
                      <a:endParaRPr lang="en-US" sz="1400" dirty="0">
                        <a:latin typeface="Calibri" pitchFamily="34" charset="0"/>
                      </a:endParaRPr>
                    </a:p>
                  </a:txBody>
                  <a:tcPr anchor="ctr">
                    <a:lnL w="12700" cmpd="sng">
                      <a:noFill/>
                    </a:lnL>
                    <a:lnR w="12700" cmpd="sng">
                      <a:noFill/>
                    </a:lnR>
                    <a:lnT w="12700" cmpd="sng">
                      <a:noFill/>
                    </a:lnT>
                    <a:lnB w="25400" cmpd="sng">
                      <a:noFill/>
                    </a:lnB>
                    <a:lnTlToBr w="12700" cmpd="sng">
                      <a:noFill/>
                      <a:prstDash val="solid"/>
                    </a:lnTlToBr>
                    <a:lnBlToTr w="12700" cmpd="sng">
                      <a:noFill/>
                      <a:prstDash val="solid"/>
                    </a:lnBlToTr>
                  </a:tcPr>
                </a:tc>
              </a:tr>
              <a:tr h="313690">
                <a:tc>
                  <a:txBody>
                    <a:bodyPr/>
                    <a:lstStyle/>
                    <a:p>
                      <a:pPr algn="ctr"/>
                      <a:endParaRPr lang="en-US" sz="1400" dirty="0">
                        <a:latin typeface="Calibri" pitchFamily="34" charset="0"/>
                      </a:endParaRPr>
                    </a:p>
                  </a:txBody>
                  <a:tcPr anchor="ctr">
                    <a:lnL w="12700" cmpd="sng">
                      <a:noFill/>
                    </a:lnL>
                    <a:lnR w="12700" cmpd="sng">
                      <a:noFill/>
                    </a:lnR>
                    <a:lnT w="25400" cmpd="sng">
                      <a:noFill/>
                    </a:lnT>
                    <a:lnB w="12700" cmpd="sng">
                      <a:noFill/>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7.2</a:t>
                      </a:r>
                      <a:endParaRPr lang="en-US" sz="1400" dirty="0">
                        <a:latin typeface="Calibri" pitchFamily="34" charset="0"/>
                      </a:endParaRPr>
                    </a:p>
                  </a:txBody>
                  <a:tcPr anchor="ctr">
                    <a:lnL w="12700" cmpd="sng">
                      <a:noFill/>
                    </a:lnL>
                    <a:lnR w="12700" cmpd="sng">
                      <a:noFill/>
                    </a:lnR>
                    <a:lnT w="25400" cmpd="sng">
                      <a:noFill/>
                    </a:lnT>
                    <a:lnB w="12700" cmpd="sng">
                      <a:noFill/>
                    </a:lnB>
                    <a:lnTlToBr w="12700" cmpd="sng">
                      <a:noFill/>
                      <a:prstDash val="solid"/>
                    </a:lnTlToBr>
                    <a:lnBlToTr w="12700" cmpd="sng">
                      <a:noFill/>
                      <a:prstDash val="solid"/>
                    </a:lnBlToTr>
                  </a:tcPr>
                </a:tc>
              </a:tr>
              <a:tr h="313690">
                <a:tc>
                  <a:txBody>
                    <a:bodyPr/>
                    <a:lstStyle/>
                    <a:p>
                      <a:pPr algn="ctr"/>
                      <a:endParaRPr lang="en-US" sz="1400" dirty="0">
                        <a:latin typeface="Calibri"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7.5</a:t>
                      </a:r>
                      <a:endParaRPr lang="en-US" sz="1400" dirty="0">
                        <a:latin typeface="Calibri"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13690">
                <a:tc>
                  <a:txBody>
                    <a:bodyPr/>
                    <a:lstStyle/>
                    <a:p>
                      <a:pPr algn="ctr"/>
                      <a:endParaRPr lang="en-US" sz="1400" dirty="0">
                        <a:latin typeface="Calibri"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a:t>
                      </a:r>
                      <a:endParaRPr lang="en-US" sz="1400" dirty="0">
                        <a:latin typeface="Calibri"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13690">
                <a:tc>
                  <a:txBody>
                    <a:bodyPr/>
                    <a:lstStyle/>
                    <a:p>
                      <a:pPr algn="ctr"/>
                      <a:endParaRPr lang="en-US" sz="1400" dirty="0">
                        <a:latin typeface="Calibri"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a:t>
                      </a:r>
                      <a:endParaRPr lang="en-US" sz="1400" dirty="0">
                        <a:latin typeface="Calibri"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13690">
                <a:tc>
                  <a:txBody>
                    <a:bodyPr/>
                    <a:lstStyle/>
                    <a:p>
                      <a:pPr algn="ctr"/>
                      <a:endParaRPr lang="en-US" sz="1400" dirty="0">
                        <a:latin typeface="Calibri"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a:t>
                      </a:r>
                      <a:endParaRPr lang="en-US" sz="1400" dirty="0">
                        <a:latin typeface="Calibri"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13690">
                <a:tc>
                  <a:txBody>
                    <a:bodyPr/>
                    <a:lstStyle/>
                    <a:p>
                      <a:pPr algn="ctr"/>
                      <a:endParaRPr lang="en-US" sz="1400" dirty="0">
                        <a:latin typeface="Calibri"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a:t>
                      </a:r>
                      <a:endParaRPr lang="en-US" sz="1400" dirty="0">
                        <a:latin typeface="Calibri"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13690">
                <a:tc>
                  <a:txBody>
                    <a:bodyPr/>
                    <a:lstStyle/>
                    <a:p>
                      <a:pPr algn="ctr"/>
                      <a:endParaRPr lang="en-US" sz="1400" dirty="0">
                        <a:latin typeface="Calibri"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a:t>
                      </a:r>
                      <a:endParaRPr lang="en-US" sz="1400" dirty="0">
                        <a:latin typeface="Calibri"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13690">
                <a:tc>
                  <a:txBody>
                    <a:bodyPr/>
                    <a:lstStyle/>
                    <a:p>
                      <a:pPr algn="ctr"/>
                      <a:endParaRPr lang="en-US" sz="1400" dirty="0">
                        <a:latin typeface="Calibri"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6.3</a:t>
                      </a:r>
                      <a:endParaRPr lang="en-US" sz="1400" dirty="0">
                        <a:latin typeface="Calibri"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13690">
                <a:tc>
                  <a:txBody>
                    <a:bodyPr/>
                    <a:lstStyle/>
                    <a:p>
                      <a:pPr algn="ctr"/>
                      <a:endParaRPr lang="en-US" sz="1400" dirty="0">
                        <a:latin typeface="Calibri"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4.9</a:t>
                      </a:r>
                      <a:endParaRPr lang="en-US" sz="1400" dirty="0">
                        <a:latin typeface="Calibri"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13690">
                <a:tc>
                  <a:txBody>
                    <a:bodyPr/>
                    <a:lstStyle/>
                    <a:p>
                      <a:pPr algn="ctr"/>
                      <a:endParaRPr lang="en-US" sz="1400" dirty="0">
                        <a:latin typeface="Calibri"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5.5</a:t>
                      </a:r>
                      <a:endParaRPr lang="en-US" sz="1400" dirty="0">
                        <a:latin typeface="Calibri"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13690">
                <a:tc>
                  <a:txBody>
                    <a:bodyPr/>
                    <a:lstStyle/>
                    <a:p>
                      <a:pPr algn="ctr"/>
                      <a:endParaRPr lang="en-US" sz="1400" dirty="0">
                        <a:latin typeface="Calibri"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9.4</a:t>
                      </a:r>
                      <a:endParaRPr lang="en-US" sz="1400" dirty="0">
                        <a:latin typeface="Calibri"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13690">
                <a:tc>
                  <a:txBody>
                    <a:bodyPr/>
                    <a:lstStyle/>
                    <a:p>
                      <a:pPr algn="ctr"/>
                      <a:endParaRPr lang="en-US" sz="1400" dirty="0">
                        <a:latin typeface="Calibri"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5.2</a:t>
                      </a:r>
                      <a:endParaRPr lang="en-US" sz="1400" dirty="0">
                        <a:latin typeface="Calibri"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13690">
                <a:tc>
                  <a:txBody>
                    <a:bodyPr/>
                    <a:lstStyle/>
                    <a:p>
                      <a:pPr algn="ctr"/>
                      <a:endParaRPr lang="en-US" sz="1400" dirty="0">
                        <a:latin typeface="Calibri"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N/A</a:t>
                      </a:r>
                      <a:endParaRPr lang="en-US" sz="1400" dirty="0">
                        <a:latin typeface="Calibri"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6" name="Chart 5"/>
          <p:cNvGraphicFramePr/>
          <p:nvPr>
            <p:extLst>
              <p:ext uri="{D42A27DB-BD31-4B8C-83A1-F6EECF244321}">
                <p14:modId xmlns:p14="http://schemas.microsoft.com/office/powerpoint/2010/main" val="1267251198"/>
              </p:ext>
            </p:extLst>
          </p:nvPr>
        </p:nvGraphicFramePr>
        <p:xfrm>
          <a:off x="304800" y="1524000"/>
          <a:ext cx="44958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34" name="Rectangle 33"/>
          <p:cNvSpPr/>
          <p:nvPr/>
        </p:nvSpPr>
        <p:spPr bwMode="auto">
          <a:xfrm>
            <a:off x="7162800" y="5791200"/>
            <a:ext cx="1981200" cy="1066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29" name="Rectangle 28"/>
          <p:cNvSpPr/>
          <p:nvPr/>
        </p:nvSpPr>
        <p:spPr bwMode="auto">
          <a:xfrm>
            <a:off x="0" y="0"/>
            <a:ext cx="91440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5" name="TextBox 4"/>
          <p:cNvSpPr txBox="1"/>
          <p:nvPr/>
        </p:nvSpPr>
        <p:spPr>
          <a:xfrm>
            <a:off x="0" y="6359694"/>
            <a:ext cx="9144000" cy="507831"/>
          </a:xfrm>
          <a:prstGeom prst="rect">
            <a:avLst/>
          </a:prstGeom>
          <a:noFill/>
        </p:spPr>
        <p:txBody>
          <a:bodyPr wrap="square" rtlCol="0">
            <a:spAutoFit/>
          </a:bodyPr>
          <a:lstStyle/>
          <a:p>
            <a:r>
              <a:rPr lang="en-US" sz="900" b="1" dirty="0" smtClean="0">
                <a:solidFill>
                  <a:schemeClr val="tx1">
                    <a:lumMod val="50000"/>
                  </a:schemeClr>
                </a:solidFill>
                <a:latin typeface="Calibri" pitchFamily="34" charset="0"/>
              </a:rPr>
              <a:t>Base: All Parents of Child in K–12 (n=854) </a:t>
            </a:r>
            <a:r>
              <a:rPr lang="en-US" sz="900" dirty="0" smtClean="0">
                <a:solidFill>
                  <a:schemeClr val="tx1">
                    <a:lumMod val="50000"/>
                  </a:schemeClr>
                </a:solidFill>
                <a:latin typeface="Calibri" pitchFamily="34" charset="0"/>
              </a:rPr>
              <a:t>Q1035: What is your child’s favorite subject in school?</a:t>
            </a:r>
          </a:p>
          <a:p>
            <a:r>
              <a:rPr lang="en-US" sz="900" b="1" dirty="0" smtClean="0">
                <a:solidFill>
                  <a:schemeClr val="tx1">
                    <a:lumMod val="50000"/>
                  </a:schemeClr>
                </a:solidFill>
                <a:latin typeface="Calibri" pitchFamily="34" charset="0"/>
              </a:rPr>
              <a:t>Base: Child has a favorite subject listed (variable base by subject) </a:t>
            </a:r>
            <a:r>
              <a:rPr lang="en-US" sz="900" dirty="0" smtClean="0">
                <a:solidFill>
                  <a:schemeClr val="tx1">
                    <a:lumMod val="50000"/>
                  </a:schemeClr>
                </a:solidFill>
                <a:latin typeface="Calibri" pitchFamily="34" charset="0"/>
              </a:rPr>
              <a:t>Q1040: At what age did your child become interested in [FAVORITE SUBJECT]?</a:t>
            </a:r>
          </a:p>
          <a:p>
            <a:r>
              <a:rPr lang="en-US" sz="900" b="1" dirty="0" smtClean="0">
                <a:solidFill>
                  <a:schemeClr val="tx1">
                    <a:lumMod val="50000"/>
                  </a:schemeClr>
                </a:solidFill>
                <a:latin typeface="Calibri" pitchFamily="34" charset="0"/>
              </a:rPr>
              <a:t>Base: All College Students(n=500) </a:t>
            </a:r>
            <a:r>
              <a:rPr lang="en-US" sz="900" dirty="0" smtClean="0">
                <a:solidFill>
                  <a:schemeClr val="tx1">
                    <a:lumMod val="50000"/>
                  </a:schemeClr>
                </a:solidFill>
                <a:latin typeface="Calibri" pitchFamily="34" charset="0"/>
              </a:rPr>
              <a:t>Q830: When did you decide that you wanted to be pre-med/to study your area or major in school?</a:t>
            </a:r>
          </a:p>
        </p:txBody>
      </p:sp>
      <p:sp>
        <p:nvSpPr>
          <p:cNvPr id="14" name="TextBox 13"/>
          <p:cNvSpPr txBox="1"/>
          <p:nvPr/>
        </p:nvSpPr>
        <p:spPr>
          <a:xfrm>
            <a:off x="685800" y="914400"/>
            <a:ext cx="3810000" cy="584775"/>
          </a:xfrm>
          <a:prstGeom prst="rect">
            <a:avLst/>
          </a:prstGeom>
          <a:noFill/>
        </p:spPr>
        <p:txBody>
          <a:bodyPr wrap="square" rtlCol="0">
            <a:spAutoFit/>
          </a:bodyPr>
          <a:lstStyle/>
          <a:p>
            <a:pPr algn="ctr"/>
            <a:r>
              <a:rPr lang="en-US" sz="1600" b="1" u="sng" dirty="0" smtClean="0">
                <a:solidFill>
                  <a:schemeClr val="tx1">
                    <a:lumMod val="50000"/>
                  </a:schemeClr>
                </a:solidFill>
                <a:latin typeface="Calibri" pitchFamily="34" charset="0"/>
              </a:rPr>
              <a:t>Parents: What Is Your Child’s Favorite Subject in School?</a:t>
            </a:r>
          </a:p>
        </p:txBody>
      </p:sp>
      <p:sp>
        <p:nvSpPr>
          <p:cNvPr id="20" name="TextBox 19"/>
          <p:cNvSpPr txBox="1"/>
          <p:nvPr/>
        </p:nvSpPr>
        <p:spPr>
          <a:xfrm>
            <a:off x="4371975" y="1086505"/>
            <a:ext cx="1371600" cy="523220"/>
          </a:xfrm>
          <a:prstGeom prst="rect">
            <a:avLst/>
          </a:prstGeom>
          <a:noFill/>
        </p:spPr>
        <p:txBody>
          <a:bodyPr wrap="square" rtlCol="0">
            <a:spAutoFit/>
          </a:bodyPr>
          <a:lstStyle/>
          <a:p>
            <a:pPr algn="ctr"/>
            <a:r>
              <a:rPr lang="en-US" sz="1400" b="1" dirty="0" smtClean="0">
                <a:solidFill>
                  <a:schemeClr val="tx1">
                    <a:lumMod val="50000"/>
                  </a:schemeClr>
                </a:solidFill>
                <a:latin typeface="Calibri" pitchFamily="34" charset="0"/>
              </a:rPr>
              <a:t>Average Age INTEREST Began</a:t>
            </a:r>
            <a:endParaRPr lang="en-US" sz="1400" b="1" dirty="0">
              <a:solidFill>
                <a:schemeClr val="tx1">
                  <a:lumMod val="50000"/>
                </a:schemeClr>
              </a:solidFill>
              <a:latin typeface="Calibri" pitchFamily="34" charset="0"/>
            </a:endParaRPr>
          </a:p>
        </p:txBody>
      </p:sp>
      <p:graphicFrame>
        <p:nvGraphicFramePr>
          <p:cNvPr id="31" name="Chart 30"/>
          <p:cNvGraphicFramePr/>
          <p:nvPr>
            <p:extLst>
              <p:ext uri="{D42A27DB-BD31-4B8C-83A1-F6EECF244321}">
                <p14:modId xmlns:p14="http://schemas.microsoft.com/office/powerpoint/2010/main" val="3567631386"/>
              </p:ext>
            </p:extLst>
          </p:nvPr>
        </p:nvGraphicFramePr>
        <p:xfrm>
          <a:off x="5638800" y="914400"/>
          <a:ext cx="3200400" cy="4267200"/>
        </p:xfrm>
        <a:graphic>
          <a:graphicData uri="http://schemas.openxmlformats.org/drawingml/2006/chart">
            <c:chart xmlns:c="http://schemas.openxmlformats.org/drawingml/2006/chart" xmlns:r="http://schemas.openxmlformats.org/officeDocument/2006/relationships" r:id="rId4"/>
          </a:graphicData>
        </a:graphic>
      </p:graphicFrame>
      <p:sp>
        <p:nvSpPr>
          <p:cNvPr id="32" name="Rectangle 2"/>
          <p:cNvSpPr>
            <a:spLocks noGrp="1" noChangeArrowheads="1"/>
          </p:cNvSpPr>
          <p:nvPr>
            <p:ph type="title"/>
          </p:nvPr>
        </p:nvSpPr>
        <p:spPr>
          <a:xfrm>
            <a:off x="0" y="0"/>
            <a:ext cx="9144000" cy="609600"/>
          </a:xfrm>
        </p:spPr>
        <p:txBody>
          <a:bodyPr anchor="t"/>
          <a:lstStyle/>
          <a:p>
            <a:r>
              <a:rPr lang="en-US" sz="1800" dirty="0" smtClean="0">
                <a:latin typeface="Calibri" pitchFamily="34" charset="0"/>
              </a:rPr>
              <a:t>Nearly 4 in 5 STEM college students say that they decided to study STEM in high school or earlier, and parents say STEM interest begins at an early age. </a:t>
            </a:r>
            <a:endParaRPr lang="en-US" sz="1800" dirty="0">
              <a:latin typeface="Calibri" pitchFamily="34" charset="0"/>
            </a:endParaRPr>
          </a:p>
        </p:txBody>
      </p:sp>
      <p:sp>
        <p:nvSpPr>
          <p:cNvPr id="33" name="TextBox 32"/>
          <p:cNvSpPr txBox="1"/>
          <p:nvPr/>
        </p:nvSpPr>
        <p:spPr>
          <a:xfrm>
            <a:off x="5715000" y="914400"/>
            <a:ext cx="3352800" cy="584775"/>
          </a:xfrm>
          <a:prstGeom prst="rect">
            <a:avLst/>
          </a:prstGeom>
          <a:noFill/>
        </p:spPr>
        <p:txBody>
          <a:bodyPr wrap="square" rtlCol="0">
            <a:spAutoFit/>
          </a:bodyPr>
          <a:lstStyle/>
          <a:p>
            <a:pPr algn="ctr"/>
            <a:r>
              <a:rPr lang="en-US" sz="1600" b="1" u="sng" dirty="0" smtClean="0">
                <a:solidFill>
                  <a:schemeClr val="tx1">
                    <a:lumMod val="50000"/>
                  </a:schemeClr>
                </a:solidFill>
                <a:latin typeface="Calibri" pitchFamily="34" charset="0"/>
              </a:rPr>
              <a:t>STEM Students: When Did You DECIDE You Wanted to Study STEM?</a:t>
            </a:r>
          </a:p>
        </p:txBody>
      </p:sp>
      <p:sp>
        <p:nvSpPr>
          <p:cNvPr id="36" name="Rounded Rectangle 35"/>
          <p:cNvSpPr/>
          <p:nvPr/>
        </p:nvSpPr>
        <p:spPr bwMode="auto">
          <a:xfrm>
            <a:off x="6019800" y="5105400"/>
            <a:ext cx="2971800" cy="1314270"/>
          </a:xfrm>
          <a:prstGeom prst="roundRect">
            <a:avLst/>
          </a:prstGeom>
          <a:solidFill>
            <a:srgbClr val="A8B9C5">
              <a:alpha val="48000"/>
            </a:srgb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200" dirty="0" smtClean="0">
                <a:solidFill>
                  <a:schemeClr val="tx1">
                    <a:lumMod val="50000"/>
                  </a:schemeClr>
                </a:solidFill>
                <a:latin typeface="Calibri" pitchFamily="34" charset="0"/>
              </a:rPr>
              <a:t>Students that felt they were only </a:t>
            </a:r>
            <a:r>
              <a:rPr lang="en-US" sz="1200" b="1" dirty="0" smtClean="0">
                <a:solidFill>
                  <a:schemeClr val="tx1">
                    <a:lumMod val="50000"/>
                  </a:schemeClr>
                </a:solidFill>
                <a:latin typeface="Calibri" pitchFamily="34" charset="0"/>
              </a:rPr>
              <a:t>somewhat or not at all prepared in K–12  for STEM courses </a:t>
            </a:r>
            <a:r>
              <a:rPr lang="en-US" sz="1200" dirty="0" smtClean="0">
                <a:solidFill>
                  <a:schemeClr val="tx1">
                    <a:lumMod val="50000"/>
                  </a:schemeClr>
                </a:solidFill>
                <a:latin typeface="Calibri" pitchFamily="34" charset="0"/>
              </a:rPr>
              <a:t>are more likely to have decided to pursue a STEM degree in college (26% vs. 16% students who were extremely/very well-prepared).</a:t>
            </a:r>
            <a:endParaRPr lang="en-US" sz="1200" dirty="0">
              <a:solidFill>
                <a:schemeClr val="tx1">
                  <a:lumMod val="50000"/>
                </a:schemeClr>
              </a:solidFill>
              <a:latin typeface="Calibri" pitchFamily="34" charset="0"/>
            </a:endParaRPr>
          </a:p>
        </p:txBody>
      </p:sp>
      <p:sp>
        <p:nvSpPr>
          <p:cNvPr id="35" name="TextBox 34"/>
          <p:cNvSpPr txBox="1"/>
          <p:nvPr/>
        </p:nvSpPr>
        <p:spPr>
          <a:xfrm>
            <a:off x="228600" y="5955268"/>
            <a:ext cx="5362575" cy="369332"/>
          </a:xfrm>
          <a:prstGeom prst="rect">
            <a:avLst/>
          </a:prstGeom>
          <a:noFill/>
        </p:spPr>
        <p:txBody>
          <a:bodyPr wrap="square" rtlCol="0">
            <a:spAutoFit/>
          </a:bodyPr>
          <a:lstStyle/>
          <a:p>
            <a:r>
              <a:rPr lang="en-US" sz="900" dirty="0" smtClean="0">
                <a:solidFill>
                  <a:schemeClr val="tx1">
                    <a:lumMod val="50000"/>
                  </a:schemeClr>
                </a:solidFill>
                <a:latin typeface="Calibri" pitchFamily="34" charset="0"/>
              </a:rPr>
              <a:t>*Base is too small to report. Note: other subjects tested include Social Studies, English, Foreign Language and Geography. All had 5% or less as favorite subject.</a:t>
            </a:r>
          </a:p>
        </p:txBody>
      </p:sp>
      <p:sp>
        <p:nvSpPr>
          <p:cNvPr id="15" name="Slide Number Placeholder 14"/>
          <p:cNvSpPr>
            <a:spLocks noGrp="1"/>
          </p:cNvSpPr>
          <p:nvPr>
            <p:ph type="sldNum" sz="quarter" idx="12"/>
          </p:nvPr>
        </p:nvSpPr>
        <p:spPr/>
        <p:txBody>
          <a:bodyPr/>
          <a:lstStyle/>
          <a:p>
            <a:fld id="{75E20B0C-19F5-1541-B0D6-F5C78F991D2B}"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bwMode="auto">
          <a:xfrm>
            <a:off x="7239000" y="6019800"/>
            <a:ext cx="1752600" cy="685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17" name="Rectangle 16"/>
          <p:cNvSpPr/>
          <p:nvPr/>
        </p:nvSpPr>
        <p:spPr bwMode="auto">
          <a:xfrm>
            <a:off x="0" y="0"/>
            <a:ext cx="91440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graphicFrame>
        <p:nvGraphicFramePr>
          <p:cNvPr id="7" name="Chart 6"/>
          <p:cNvGraphicFramePr/>
          <p:nvPr/>
        </p:nvGraphicFramePr>
        <p:xfrm>
          <a:off x="228600" y="2057400"/>
          <a:ext cx="41910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228600" y="1219200"/>
            <a:ext cx="4038600" cy="800219"/>
          </a:xfrm>
          <a:prstGeom prst="rect">
            <a:avLst/>
          </a:prstGeom>
          <a:noFill/>
        </p:spPr>
        <p:txBody>
          <a:bodyPr wrap="square" rtlCol="0">
            <a:spAutoFit/>
          </a:bodyPr>
          <a:lstStyle/>
          <a:p>
            <a:pPr algn="ctr"/>
            <a:r>
              <a:rPr lang="en-US" sz="1600" b="1" u="sng" dirty="0" smtClean="0">
                <a:solidFill>
                  <a:schemeClr val="tx1">
                    <a:lumMod val="50000"/>
                  </a:schemeClr>
                </a:solidFill>
                <a:latin typeface="Calibri" pitchFamily="34" charset="0"/>
              </a:rPr>
              <a:t>WHO Had the MOST Influence on Your Decision to Pursue STEM?</a:t>
            </a:r>
          </a:p>
          <a:p>
            <a:pPr algn="ctr"/>
            <a:r>
              <a:rPr lang="en-US" sz="1400" dirty="0" smtClean="0">
                <a:solidFill>
                  <a:schemeClr val="tx1">
                    <a:lumMod val="50000"/>
                  </a:schemeClr>
                </a:solidFill>
                <a:latin typeface="Calibri" pitchFamily="34" charset="0"/>
              </a:rPr>
              <a:t>Reported by students and parents in STEM careers</a:t>
            </a:r>
          </a:p>
        </p:txBody>
      </p:sp>
      <p:graphicFrame>
        <p:nvGraphicFramePr>
          <p:cNvPr id="9" name="Chart 8"/>
          <p:cNvGraphicFramePr/>
          <p:nvPr>
            <p:extLst>
              <p:ext uri="{D42A27DB-BD31-4B8C-83A1-F6EECF244321}">
                <p14:modId xmlns:p14="http://schemas.microsoft.com/office/powerpoint/2010/main" val="1664145640"/>
              </p:ext>
            </p:extLst>
          </p:nvPr>
        </p:nvGraphicFramePr>
        <p:xfrm>
          <a:off x="4038600" y="1828800"/>
          <a:ext cx="4267200" cy="44196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5048250" y="1219200"/>
            <a:ext cx="3657600" cy="584775"/>
          </a:xfrm>
          <a:prstGeom prst="rect">
            <a:avLst/>
          </a:prstGeom>
          <a:noFill/>
        </p:spPr>
        <p:txBody>
          <a:bodyPr wrap="square" rtlCol="0">
            <a:spAutoFit/>
          </a:bodyPr>
          <a:lstStyle/>
          <a:p>
            <a:pPr algn="ctr"/>
            <a:r>
              <a:rPr lang="en-US" sz="1600" b="1" u="sng" dirty="0" smtClean="0">
                <a:solidFill>
                  <a:schemeClr val="tx1">
                    <a:lumMod val="50000"/>
                  </a:schemeClr>
                </a:solidFill>
                <a:latin typeface="Calibri" pitchFamily="34" charset="0"/>
              </a:rPr>
              <a:t>STEM Students: Before College, </a:t>
            </a:r>
          </a:p>
          <a:p>
            <a:pPr algn="ctr"/>
            <a:r>
              <a:rPr lang="en-US" sz="1600" b="1" u="sng" dirty="0" smtClean="0">
                <a:solidFill>
                  <a:schemeClr val="tx1">
                    <a:lumMod val="50000"/>
                  </a:schemeClr>
                </a:solidFill>
                <a:latin typeface="Calibri" pitchFamily="34" charset="0"/>
              </a:rPr>
              <a:t>WHAT Got You Interested in STEM?</a:t>
            </a:r>
          </a:p>
        </p:txBody>
      </p:sp>
      <p:sp>
        <p:nvSpPr>
          <p:cNvPr id="15" name="Rectangle 2"/>
          <p:cNvSpPr>
            <a:spLocks noGrp="1" noChangeArrowheads="1"/>
          </p:cNvSpPr>
          <p:nvPr>
            <p:ph type="title"/>
          </p:nvPr>
        </p:nvSpPr>
        <p:spPr>
          <a:xfrm>
            <a:off x="0" y="0"/>
            <a:ext cx="9144000" cy="990600"/>
          </a:xfrm>
        </p:spPr>
        <p:txBody>
          <a:bodyPr/>
          <a:lstStyle/>
          <a:p>
            <a:r>
              <a:rPr lang="en-US" sz="1800" dirty="0" smtClean="0">
                <a:latin typeface="Calibri" pitchFamily="34" charset="0"/>
              </a:rPr>
              <a:t>About a third of college students say that no one had the </a:t>
            </a:r>
            <a:r>
              <a:rPr lang="en-US" sz="1800" u="sng" dirty="0" smtClean="0">
                <a:latin typeface="Calibri" pitchFamily="34" charset="0"/>
              </a:rPr>
              <a:t>most</a:t>
            </a:r>
            <a:r>
              <a:rPr lang="en-US" sz="1800" dirty="0" smtClean="0">
                <a:latin typeface="Calibri" pitchFamily="34" charset="0"/>
              </a:rPr>
              <a:t> influence on their decision to pursue STEM — the same is true of parents who are in STEM fields today. However, over half of students say that a teacher or class got them interested in STEM. Half also said that media, games and toys played a role. </a:t>
            </a:r>
            <a:endParaRPr lang="en-US" sz="1800" dirty="0">
              <a:latin typeface="Calibri" pitchFamily="34" charset="0"/>
            </a:endParaRPr>
          </a:p>
        </p:txBody>
      </p:sp>
      <p:sp>
        <p:nvSpPr>
          <p:cNvPr id="5" name="TextBox 4"/>
          <p:cNvSpPr txBox="1"/>
          <p:nvPr/>
        </p:nvSpPr>
        <p:spPr>
          <a:xfrm>
            <a:off x="0" y="6087070"/>
            <a:ext cx="6248400" cy="923330"/>
          </a:xfrm>
          <a:prstGeom prst="rect">
            <a:avLst/>
          </a:prstGeom>
          <a:noFill/>
        </p:spPr>
        <p:txBody>
          <a:bodyPr wrap="square" rtlCol="0">
            <a:spAutoFit/>
          </a:bodyPr>
          <a:lstStyle/>
          <a:p>
            <a:r>
              <a:rPr lang="en-US" sz="900" b="1" dirty="0" smtClean="0">
                <a:solidFill>
                  <a:schemeClr val="tx1">
                    <a:lumMod val="50000"/>
                  </a:schemeClr>
                </a:solidFill>
                <a:latin typeface="Calibri" pitchFamily="34" charset="0"/>
              </a:rPr>
              <a:t>Base: Parents in STEM Careers (n=132) </a:t>
            </a:r>
            <a:r>
              <a:rPr lang="en-US" sz="900" dirty="0" smtClean="0">
                <a:solidFill>
                  <a:schemeClr val="tx1">
                    <a:lumMod val="50000"/>
                  </a:schemeClr>
                </a:solidFill>
                <a:latin typeface="Calibri" pitchFamily="34" charset="0"/>
              </a:rPr>
              <a:t>Q1005: When you were a child, who was the most influential person </a:t>
            </a:r>
          </a:p>
          <a:p>
            <a:r>
              <a:rPr lang="en-US" sz="900" dirty="0" smtClean="0">
                <a:solidFill>
                  <a:schemeClr val="tx1">
                    <a:lumMod val="50000"/>
                  </a:schemeClr>
                </a:solidFill>
                <a:latin typeface="Calibri" pitchFamily="34" charset="0"/>
              </a:rPr>
              <a:t>in your life in helping you decide what career to pursue?</a:t>
            </a:r>
          </a:p>
          <a:p>
            <a:r>
              <a:rPr lang="en-US" sz="900" b="1" dirty="0" smtClean="0">
                <a:solidFill>
                  <a:schemeClr val="tx1">
                    <a:lumMod val="50000"/>
                  </a:schemeClr>
                </a:solidFill>
                <a:latin typeface="Calibri" pitchFamily="34" charset="0"/>
              </a:rPr>
              <a:t>Base: All College Students (n=500) </a:t>
            </a:r>
            <a:r>
              <a:rPr lang="en-US" sz="900" dirty="0" smtClean="0">
                <a:solidFill>
                  <a:schemeClr val="tx1">
                    <a:lumMod val="50000"/>
                  </a:schemeClr>
                </a:solidFill>
                <a:latin typeface="Calibri" pitchFamily="34" charset="0"/>
              </a:rPr>
              <a:t>Q820: Who had the most influence on your decision to study in this area?; Q840: Before going to college, which of the following got you interested in science, technology, engineering and/or mathematics?; Q845</a:t>
            </a:r>
            <a:r>
              <a:rPr lang="en-US" sz="900" dirty="0" smtClean="0">
                <a:solidFill>
                  <a:schemeClr val="tx1">
                    <a:lumMod val="50000"/>
                  </a:schemeClr>
                </a:solidFill>
                <a:latin typeface="+mj-lt"/>
              </a:rPr>
              <a:t>: Please tell us specifically what got you interested in science, technology, engineering and/or mathematics. </a:t>
            </a:r>
          </a:p>
          <a:p>
            <a:endParaRPr lang="en-US" sz="900" dirty="0" smtClean="0">
              <a:solidFill>
                <a:schemeClr val="tx1">
                  <a:lumMod val="50000"/>
                </a:schemeClr>
              </a:solidFill>
              <a:latin typeface="Calibri" pitchFamily="34" charset="0"/>
            </a:endParaRPr>
          </a:p>
        </p:txBody>
      </p:sp>
      <p:sp>
        <p:nvSpPr>
          <p:cNvPr id="24" name="TextBox 23"/>
          <p:cNvSpPr txBox="1"/>
          <p:nvPr/>
        </p:nvSpPr>
        <p:spPr>
          <a:xfrm>
            <a:off x="8277225" y="1871960"/>
            <a:ext cx="685800" cy="461665"/>
          </a:xfrm>
          <a:prstGeom prst="rect">
            <a:avLst/>
          </a:prstGeom>
          <a:noFill/>
        </p:spPr>
        <p:txBody>
          <a:bodyPr wrap="square" rtlCol="0">
            <a:spAutoFit/>
          </a:bodyPr>
          <a:lstStyle/>
          <a:p>
            <a:r>
              <a:rPr lang="en-US" sz="1200" dirty="0" smtClean="0">
                <a:solidFill>
                  <a:schemeClr val="tx1">
                    <a:lumMod val="50000"/>
                  </a:schemeClr>
                </a:solidFill>
                <a:latin typeface="Calibri" pitchFamily="34" charset="0"/>
              </a:rPr>
              <a:t>#1 for </a:t>
            </a:r>
            <a:r>
              <a:rPr lang="en-US" sz="1200" b="1" dirty="0" smtClean="0">
                <a:solidFill>
                  <a:schemeClr val="tx1">
                    <a:lumMod val="50000"/>
                  </a:schemeClr>
                </a:solidFill>
                <a:latin typeface="Calibri" pitchFamily="34" charset="0"/>
              </a:rPr>
              <a:t>females</a:t>
            </a:r>
            <a:endParaRPr lang="en-US" sz="1200" b="1" dirty="0">
              <a:solidFill>
                <a:schemeClr val="tx1">
                  <a:lumMod val="50000"/>
                </a:schemeClr>
              </a:solidFill>
              <a:latin typeface="Calibri" pitchFamily="34" charset="0"/>
            </a:endParaRPr>
          </a:p>
        </p:txBody>
      </p:sp>
      <p:sp>
        <p:nvSpPr>
          <p:cNvPr id="25" name="Right Arrow 24"/>
          <p:cNvSpPr/>
          <p:nvPr/>
        </p:nvSpPr>
        <p:spPr bwMode="auto">
          <a:xfrm>
            <a:off x="8115300" y="2025968"/>
            <a:ext cx="228600" cy="126682"/>
          </a:xfrm>
          <a:prstGeom prst="rightArrow">
            <a:avLst/>
          </a:prstGeom>
          <a:noFill/>
          <a:ln w="1587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26" name="TextBox 25"/>
          <p:cNvSpPr txBox="1"/>
          <p:nvPr/>
        </p:nvSpPr>
        <p:spPr>
          <a:xfrm>
            <a:off x="8115300" y="2562225"/>
            <a:ext cx="685800" cy="461665"/>
          </a:xfrm>
          <a:prstGeom prst="rect">
            <a:avLst/>
          </a:prstGeom>
          <a:noFill/>
        </p:spPr>
        <p:txBody>
          <a:bodyPr wrap="square" rtlCol="0">
            <a:spAutoFit/>
          </a:bodyPr>
          <a:lstStyle/>
          <a:p>
            <a:r>
              <a:rPr lang="en-US" sz="1200" dirty="0" smtClean="0">
                <a:solidFill>
                  <a:schemeClr val="tx1">
                    <a:lumMod val="50000"/>
                  </a:schemeClr>
                </a:solidFill>
                <a:latin typeface="Calibri" pitchFamily="34" charset="0"/>
              </a:rPr>
              <a:t>#1 for </a:t>
            </a:r>
            <a:r>
              <a:rPr lang="en-US" sz="1200" b="1" dirty="0" smtClean="0">
                <a:solidFill>
                  <a:schemeClr val="tx1">
                    <a:lumMod val="50000"/>
                  </a:schemeClr>
                </a:solidFill>
                <a:latin typeface="Calibri" pitchFamily="34" charset="0"/>
              </a:rPr>
              <a:t>males</a:t>
            </a:r>
            <a:endParaRPr lang="en-US" sz="1200" b="1" dirty="0">
              <a:solidFill>
                <a:schemeClr val="tx1">
                  <a:lumMod val="50000"/>
                </a:schemeClr>
              </a:solidFill>
              <a:latin typeface="Calibri" pitchFamily="34" charset="0"/>
            </a:endParaRPr>
          </a:p>
        </p:txBody>
      </p:sp>
      <p:sp>
        <p:nvSpPr>
          <p:cNvPr id="27" name="Right Arrow 26"/>
          <p:cNvSpPr/>
          <p:nvPr/>
        </p:nvSpPr>
        <p:spPr bwMode="auto">
          <a:xfrm>
            <a:off x="7953375" y="2716233"/>
            <a:ext cx="228600" cy="126682"/>
          </a:xfrm>
          <a:prstGeom prst="rightArrow">
            <a:avLst/>
          </a:prstGeom>
          <a:noFill/>
          <a:ln w="15875"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28" name="Oval 27"/>
          <p:cNvSpPr/>
          <p:nvPr/>
        </p:nvSpPr>
        <p:spPr bwMode="auto">
          <a:xfrm>
            <a:off x="6553200" y="5057775"/>
            <a:ext cx="304800" cy="228600"/>
          </a:xfrm>
          <a:prstGeom prst="ellipse">
            <a:avLst/>
          </a:prstGeom>
          <a:noFill/>
          <a:ln w="9525" cap="flat" cmpd="sng" algn="ctr">
            <a:solidFill>
              <a:schemeClr val="accent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29" name="Oval 28"/>
          <p:cNvSpPr/>
          <p:nvPr/>
        </p:nvSpPr>
        <p:spPr bwMode="auto">
          <a:xfrm>
            <a:off x="7162800" y="3581400"/>
            <a:ext cx="304800" cy="228600"/>
          </a:xfrm>
          <a:prstGeom prst="ellipse">
            <a:avLst/>
          </a:prstGeom>
          <a:noFill/>
          <a:ln w="9525" cap="flat" cmpd="sng" algn="ctr">
            <a:solidFill>
              <a:schemeClr val="accent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30" name="Oval 29"/>
          <p:cNvSpPr/>
          <p:nvPr/>
        </p:nvSpPr>
        <p:spPr bwMode="auto">
          <a:xfrm>
            <a:off x="7620000" y="2667000"/>
            <a:ext cx="304800" cy="228600"/>
          </a:xfrm>
          <a:prstGeom prst="ellipse">
            <a:avLst/>
          </a:prstGeom>
          <a:noFill/>
          <a:ln w="9525" cap="flat" cmpd="sng" algn="ctr">
            <a:solidFill>
              <a:schemeClr val="accent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31" name="Oval 30"/>
          <p:cNvSpPr/>
          <p:nvPr/>
        </p:nvSpPr>
        <p:spPr bwMode="auto">
          <a:xfrm>
            <a:off x="7772400" y="1971675"/>
            <a:ext cx="304800" cy="228600"/>
          </a:xfrm>
          <a:prstGeom prst="ellipse">
            <a:avLst/>
          </a:prstGeom>
          <a:noFill/>
          <a:ln w="9525" cap="flat" cmpd="sng" algn="ctr">
            <a:solidFill>
              <a:schemeClr val="accent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grpSp>
        <p:nvGrpSpPr>
          <p:cNvPr id="35" name="Group 34"/>
          <p:cNvGrpSpPr/>
          <p:nvPr/>
        </p:nvGrpSpPr>
        <p:grpSpPr>
          <a:xfrm>
            <a:off x="6400800" y="6379488"/>
            <a:ext cx="2667000" cy="430887"/>
            <a:chOff x="7086600" y="5410200"/>
            <a:chExt cx="1752600" cy="430887"/>
          </a:xfrm>
        </p:grpSpPr>
        <p:sp>
          <p:nvSpPr>
            <p:cNvPr id="32" name="Oval 31"/>
            <p:cNvSpPr/>
            <p:nvPr/>
          </p:nvSpPr>
          <p:spPr bwMode="auto">
            <a:xfrm>
              <a:off x="7143750" y="5476875"/>
              <a:ext cx="193222" cy="161925"/>
            </a:xfrm>
            <a:prstGeom prst="ellipse">
              <a:avLst/>
            </a:prstGeom>
            <a:noFill/>
            <a:ln w="9525" cap="flat" cmpd="sng" algn="ctr">
              <a:solidFill>
                <a:schemeClr val="accent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33" name="TextBox 32"/>
            <p:cNvSpPr txBox="1"/>
            <p:nvPr/>
          </p:nvSpPr>
          <p:spPr>
            <a:xfrm>
              <a:off x="7315200" y="5410200"/>
              <a:ext cx="1524000" cy="430887"/>
            </a:xfrm>
            <a:prstGeom prst="rect">
              <a:avLst/>
            </a:prstGeom>
            <a:noFill/>
          </p:spPr>
          <p:txBody>
            <a:bodyPr wrap="square" rtlCol="0">
              <a:spAutoFit/>
            </a:bodyPr>
            <a:lstStyle/>
            <a:p>
              <a:pPr marL="114300" indent="-114300"/>
              <a:r>
                <a:rPr lang="en-US" sz="1100" b="1" dirty="0" smtClean="0">
                  <a:solidFill>
                    <a:schemeClr val="tx1">
                      <a:lumMod val="50000"/>
                    </a:schemeClr>
                  </a:solidFill>
                  <a:latin typeface="Calibri" pitchFamily="34" charset="0"/>
                </a:rPr>
                <a:t>= </a:t>
              </a:r>
              <a:r>
                <a:rPr lang="en-US" sz="1100" dirty="0" smtClean="0">
                  <a:solidFill>
                    <a:schemeClr val="tx1">
                      <a:lumMod val="50000"/>
                    </a:schemeClr>
                  </a:solidFill>
                  <a:latin typeface="Calibri" pitchFamily="34" charset="0"/>
                </a:rPr>
                <a:t>significant difference between males and females.</a:t>
              </a:r>
            </a:p>
          </p:txBody>
        </p:sp>
        <p:sp>
          <p:nvSpPr>
            <p:cNvPr id="34" name="Rectangle 33"/>
            <p:cNvSpPr/>
            <p:nvPr/>
          </p:nvSpPr>
          <p:spPr bwMode="auto">
            <a:xfrm>
              <a:off x="7086600" y="5429250"/>
              <a:ext cx="1752600" cy="381000"/>
            </a:xfrm>
            <a:prstGeom prst="rect">
              <a:avLst/>
            </a:prstGeom>
            <a:noFill/>
            <a:ln w="15875"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grpSp>
      <p:sp>
        <p:nvSpPr>
          <p:cNvPr id="37" name="Rounded Rectangular Callout 36"/>
          <p:cNvSpPr/>
          <p:nvPr/>
        </p:nvSpPr>
        <p:spPr bwMode="auto">
          <a:xfrm>
            <a:off x="7239000" y="3886200"/>
            <a:ext cx="1752600" cy="1219200"/>
          </a:xfrm>
          <a:prstGeom prst="wedgeRoundRectCallout">
            <a:avLst>
              <a:gd name="adj1" fmla="val 20834"/>
              <a:gd name="adj2" fmla="val -76563"/>
              <a:gd name="adj3" fmla="val 16667"/>
            </a:avLst>
          </a:prstGeom>
          <a:noFill/>
          <a:ln w="15875" cap="flat" cmpd="sng" algn="ctr">
            <a:solidFill>
              <a:schemeClr val="bg1">
                <a:lumMod val="50000"/>
              </a:schemeClr>
            </a:solidFill>
            <a:prstDash val="solid"/>
            <a:round/>
            <a:headEnd type="none" w="med" len="med"/>
            <a:tailEnd type="none" w="med" len="med"/>
          </a:ln>
          <a:effectLst/>
        </p:spPr>
        <p:txBody>
          <a:bodyPr vert="horz" wrap="square" lIns="91440" tIns="0" rIns="0" bIns="0" numCol="1" rtlCol="0" anchor="ctr" anchorCtr="0" compatLnSpc="1">
            <a:prstTxWarp prst="textNoShape">
              <a:avLst/>
            </a:prstTxWarp>
          </a:bodyPr>
          <a:lstStyle/>
          <a:p>
            <a:r>
              <a:rPr lang="en-US" sz="1100" dirty="0" smtClean="0">
                <a:solidFill>
                  <a:schemeClr val="tx1">
                    <a:lumMod val="50000"/>
                  </a:schemeClr>
                </a:solidFill>
                <a:latin typeface="+mj-lt"/>
              </a:rPr>
              <a:t>“I took 2 classes in high school where the teachers were really good at making it interesting and I realized how much I like this.” </a:t>
            </a:r>
          </a:p>
          <a:p>
            <a:r>
              <a:rPr lang="en-US" sz="1100" i="1" dirty="0" smtClean="0">
                <a:solidFill>
                  <a:schemeClr val="tx1">
                    <a:lumMod val="50000"/>
                  </a:schemeClr>
                </a:solidFill>
                <a:latin typeface="+mj-lt"/>
              </a:rPr>
              <a:t>–  Math Student</a:t>
            </a:r>
            <a:endParaRPr lang="en-US" sz="1100" i="1" dirty="0">
              <a:solidFill>
                <a:schemeClr val="tx1">
                  <a:lumMod val="50000"/>
                </a:schemeClr>
              </a:solidFill>
              <a:latin typeface="+mj-lt"/>
            </a:endParaRPr>
          </a:p>
        </p:txBody>
      </p:sp>
      <p:sp>
        <p:nvSpPr>
          <p:cNvPr id="39" name="Rounded Rectangular Callout 38"/>
          <p:cNvSpPr/>
          <p:nvPr/>
        </p:nvSpPr>
        <p:spPr bwMode="auto">
          <a:xfrm>
            <a:off x="7239000" y="5486400"/>
            <a:ext cx="1524000" cy="685800"/>
          </a:xfrm>
          <a:prstGeom prst="wedgeRoundRectCallout">
            <a:avLst>
              <a:gd name="adj1" fmla="val -21101"/>
              <a:gd name="adj2" fmla="val -91742"/>
              <a:gd name="adj3" fmla="val 16667"/>
            </a:avLst>
          </a:prstGeom>
          <a:noFill/>
          <a:ln w="15875" cap="flat" cmpd="sng" algn="ctr">
            <a:solidFill>
              <a:schemeClr val="bg1">
                <a:lumMod val="50000"/>
              </a:schemeClr>
            </a:solidFill>
            <a:prstDash val="solid"/>
            <a:round/>
            <a:headEnd type="none" w="med" len="med"/>
            <a:tailEnd type="none" w="med" len="med"/>
          </a:ln>
          <a:effectLst/>
        </p:spPr>
        <p:txBody>
          <a:bodyPr vert="horz" wrap="square" lIns="91440" tIns="0" rIns="0" bIns="0" numCol="1" rtlCol="0" anchor="ctr" anchorCtr="0" compatLnSpc="1">
            <a:prstTxWarp prst="textNoShape">
              <a:avLst/>
            </a:prstTxWarp>
          </a:bodyPr>
          <a:lstStyle/>
          <a:p>
            <a:r>
              <a:rPr lang="en-US" sz="1100" dirty="0" smtClean="0">
                <a:solidFill>
                  <a:schemeClr val="tx1">
                    <a:lumMod val="50000"/>
                  </a:schemeClr>
                </a:solidFill>
                <a:latin typeface="+mj-lt"/>
              </a:rPr>
              <a:t>“Video games got me into this area.” </a:t>
            </a:r>
          </a:p>
          <a:p>
            <a:r>
              <a:rPr lang="en-US" sz="1100" i="1" dirty="0" smtClean="0">
                <a:solidFill>
                  <a:schemeClr val="tx1">
                    <a:lumMod val="50000"/>
                  </a:schemeClr>
                </a:solidFill>
                <a:latin typeface="+mj-lt"/>
              </a:rPr>
              <a:t>– Tech Student</a:t>
            </a:r>
            <a:endParaRPr lang="en-US" sz="1100" i="1" dirty="0">
              <a:solidFill>
                <a:schemeClr val="tx1">
                  <a:lumMod val="50000"/>
                </a:schemeClr>
              </a:solidFill>
              <a:latin typeface="+mj-lt"/>
            </a:endParaRPr>
          </a:p>
        </p:txBody>
      </p:sp>
      <p:sp>
        <p:nvSpPr>
          <p:cNvPr id="40" name="Rounded Rectangle 39"/>
          <p:cNvSpPr/>
          <p:nvPr/>
        </p:nvSpPr>
        <p:spPr bwMode="auto">
          <a:xfrm>
            <a:off x="2514600" y="3200400"/>
            <a:ext cx="1371600" cy="838200"/>
          </a:xfrm>
          <a:prstGeom prst="roundRect">
            <a:avLst/>
          </a:prstGeom>
          <a:solidFill>
            <a:srgbClr val="A8B9C5">
              <a:alpha val="48000"/>
            </a:srgb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200" dirty="0" smtClean="0">
                <a:solidFill>
                  <a:schemeClr val="tx1">
                    <a:lumMod val="50000"/>
                  </a:schemeClr>
                </a:solidFill>
                <a:latin typeface="Calibri" pitchFamily="34" charset="0"/>
              </a:rPr>
              <a:t>37% of STEM college students have a parent in STEM. </a:t>
            </a:r>
            <a:endParaRPr lang="en-US" sz="1200" dirty="0">
              <a:solidFill>
                <a:schemeClr val="tx1">
                  <a:lumMod val="50000"/>
                </a:schemeClr>
              </a:solidFill>
              <a:latin typeface="Calibri" pitchFamily="34" charset="0"/>
            </a:endParaRPr>
          </a:p>
        </p:txBody>
      </p:sp>
      <p:sp>
        <p:nvSpPr>
          <p:cNvPr id="41" name="Oval 40"/>
          <p:cNvSpPr/>
          <p:nvPr/>
        </p:nvSpPr>
        <p:spPr bwMode="auto">
          <a:xfrm>
            <a:off x="6781800" y="4381500"/>
            <a:ext cx="304800" cy="228600"/>
          </a:xfrm>
          <a:prstGeom prst="ellipse">
            <a:avLst/>
          </a:prstGeom>
          <a:noFill/>
          <a:ln w="9525" cap="flat" cmpd="sng" algn="ctr">
            <a:solidFill>
              <a:schemeClr val="accent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7162800" y="5486400"/>
            <a:ext cx="1981200" cy="1371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20" name="Rectangle 19"/>
          <p:cNvSpPr/>
          <p:nvPr/>
        </p:nvSpPr>
        <p:spPr bwMode="auto">
          <a:xfrm>
            <a:off x="0" y="0"/>
            <a:ext cx="91440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graphicFrame>
        <p:nvGraphicFramePr>
          <p:cNvPr id="5" name="Chart 4"/>
          <p:cNvGraphicFramePr/>
          <p:nvPr/>
        </p:nvGraphicFramePr>
        <p:xfrm>
          <a:off x="228600" y="2133600"/>
          <a:ext cx="86868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0" y="6488668"/>
            <a:ext cx="9144000" cy="369332"/>
          </a:xfrm>
          <a:prstGeom prst="rect">
            <a:avLst/>
          </a:prstGeom>
          <a:noFill/>
        </p:spPr>
        <p:txBody>
          <a:bodyPr wrap="square" rtlCol="0">
            <a:spAutoFit/>
          </a:bodyPr>
          <a:lstStyle/>
          <a:p>
            <a:r>
              <a:rPr lang="en-US" sz="900" b="1" dirty="0" smtClean="0">
                <a:solidFill>
                  <a:schemeClr val="tx1">
                    <a:lumMod val="50000"/>
                  </a:schemeClr>
                </a:solidFill>
                <a:latin typeface="Calibri" pitchFamily="34" charset="0"/>
              </a:rPr>
              <a:t>Base: All College Students (n=500)</a:t>
            </a:r>
          </a:p>
          <a:p>
            <a:r>
              <a:rPr lang="en-US" sz="900" dirty="0" smtClean="0">
                <a:solidFill>
                  <a:schemeClr val="tx1">
                    <a:lumMod val="50000"/>
                  </a:schemeClr>
                </a:solidFill>
                <a:latin typeface="Calibri" pitchFamily="34" charset="0"/>
              </a:rPr>
              <a:t>Q920: How important are each of the following to your success as a student studying in your area or major?</a:t>
            </a:r>
          </a:p>
        </p:txBody>
      </p:sp>
      <p:sp>
        <p:nvSpPr>
          <p:cNvPr id="9" name="Rectangle 2"/>
          <p:cNvSpPr>
            <a:spLocks noGrp="1" noChangeArrowheads="1"/>
          </p:cNvSpPr>
          <p:nvPr>
            <p:ph type="title"/>
          </p:nvPr>
        </p:nvSpPr>
        <p:spPr>
          <a:xfrm>
            <a:off x="0" y="0"/>
            <a:ext cx="9144000" cy="1143000"/>
          </a:xfrm>
        </p:spPr>
        <p:txBody>
          <a:bodyPr/>
          <a:lstStyle/>
          <a:p>
            <a:r>
              <a:rPr lang="en-US" sz="1800" dirty="0" smtClean="0">
                <a:latin typeface="Calibri" pitchFamily="34" charset="0"/>
              </a:rPr>
              <a:t>Although a good K–12 education is necessary for building a foundation and interest in STEM, students say that having a passion for STEM and studying hard are the two most important factors to their success. External factors, such as </a:t>
            </a:r>
            <a:r>
              <a:rPr lang="en-US" sz="1800" dirty="0">
                <a:latin typeface="Calibri" pitchFamily="34" charset="0"/>
              </a:rPr>
              <a:t>K–12 </a:t>
            </a:r>
            <a:r>
              <a:rPr lang="en-US" sz="1800" dirty="0" smtClean="0">
                <a:latin typeface="Calibri" pitchFamily="34" charset="0"/>
              </a:rPr>
              <a:t>education, mentors and role models, are less important.</a:t>
            </a:r>
            <a:br>
              <a:rPr lang="en-US" sz="1800" dirty="0" smtClean="0">
                <a:latin typeface="Calibri" pitchFamily="34" charset="0"/>
              </a:rPr>
            </a:br>
            <a:endParaRPr lang="en-US" sz="1800" dirty="0">
              <a:latin typeface="Calibri" pitchFamily="34" charset="0"/>
            </a:endParaRPr>
          </a:p>
        </p:txBody>
      </p:sp>
      <p:sp>
        <p:nvSpPr>
          <p:cNvPr id="10" name="TextBox 9"/>
          <p:cNvSpPr txBox="1"/>
          <p:nvPr/>
        </p:nvSpPr>
        <p:spPr>
          <a:xfrm>
            <a:off x="2667000" y="1427202"/>
            <a:ext cx="6324600" cy="553998"/>
          </a:xfrm>
          <a:prstGeom prst="rect">
            <a:avLst/>
          </a:prstGeom>
          <a:noFill/>
        </p:spPr>
        <p:txBody>
          <a:bodyPr wrap="square" rtlCol="0">
            <a:spAutoFit/>
          </a:bodyPr>
          <a:lstStyle/>
          <a:p>
            <a:pPr algn="ctr"/>
            <a:r>
              <a:rPr lang="en-US" sz="1600" b="1" u="sng" dirty="0" smtClean="0">
                <a:solidFill>
                  <a:schemeClr val="tx1">
                    <a:lumMod val="50000"/>
                  </a:schemeClr>
                </a:solidFill>
                <a:latin typeface="Calibri" pitchFamily="34" charset="0"/>
              </a:rPr>
              <a:t> STEM Students: How Important Is Each Factor to Your Success?</a:t>
            </a:r>
          </a:p>
          <a:p>
            <a:pPr algn="ctr"/>
            <a:r>
              <a:rPr lang="en-US" sz="1400" dirty="0" smtClean="0">
                <a:solidFill>
                  <a:schemeClr val="tx1">
                    <a:lumMod val="50000"/>
                  </a:schemeClr>
                </a:solidFill>
                <a:latin typeface="Calibri" pitchFamily="34" charset="0"/>
              </a:rPr>
              <a:t>% Absolutely Essential/Extremely Important</a:t>
            </a:r>
          </a:p>
        </p:txBody>
      </p:sp>
      <p:sp>
        <p:nvSpPr>
          <p:cNvPr id="14" name="Rectangle 13"/>
          <p:cNvSpPr/>
          <p:nvPr/>
        </p:nvSpPr>
        <p:spPr bwMode="auto">
          <a:xfrm>
            <a:off x="7315200" y="5715000"/>
            <a:ext cx="1828800" cy="1143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23" name="Rounded Rectangular Callout 22"/>
          <p:cNvSpPr/>
          <p:nvPr/>
        </p:nvSpPr>
        <p:spPr bwMode="auto">
          <a:xfrm>
            <a:off x="762000" y="1447801"/>
            <a:ext cx="1905000" cy="1066800"/>
          </a:xfrm>
          <a:prstGeom prst="wedgeRoundRectCallout">
            <a:avLst>
              <a:gd name="adj1" fmla="val 18671"/>
              <a:gd name="adj2" fmla="val 84484"/>
              <a:gd name="adj3" fmla="val 16667"/>
            </a:avLst>
          </a:prstGeom>
          <a:solidFill>
            <a:schemeClr val="bg1"/>
          </a:solidFill>
          <a:ln w="25400" cap="flat" cmpd="sng" algn="ctr">
            <a:solidFill>
              <a:schemeClr val="accent2"/>
            </a:solidFill>
            <a:prstDash val="solid"/>
            <a:round/>
            <a:headEnd type="none" w="med" len="med"/>
            <a:tailEnd type="none" w="med" len="med"/>
          </a:ln>
          <a:effectLst>
            <a:outerShdw blurRad="50800" dist="38100" dir="2700000" algn="tl" rotWithShape="0">
              <a:srgbClr val="000000">
                <a:alpha val="40000"/>
              </a:srgbClr>
            </a:outerShdw>
          </a:effectLst>
        </p:spPr>
        <p:txBody>
          <a:bodyPr vert="horz" wrap="square" lIns="91440" tIns="45720" rIns="91440" bIns="45720" numCol="1" rtlCol="0" anchor="ctr" anchorCtr="0" compatLnSpc="1">
            <a:prstTxWarp prst="textNoShape">
              <a:avLst/>
            </a:prstTxWarp>
          </a:bodyPr>
          <a:lstStyle/>
          <a:p>
            <a:pPr algn="ctr"/>
            <a:r>
              <a:rPr lang="en-US" sz="1200" b="1" dirty="0" smtClean="0">
                <a:solidFill>
                  <a:srgbClr val="000000"/>
                </a:solidFill>
                <a:latin typeface="Calibri" pitchFamily="34" charset="0"/>
              </a:rPr>
              <a:t>Female </a:t>
            </a:r>
            <a:r>
              <a:rPr lang="en-US" sz="1200" dirty="0" smtClean="0">
                <a:solidFill>
                  <a:srgbClr val="000000"/>
                </a:solidFill>
                <a:latin typeface="Calibri" pitchFamily="34" charset="0"/>
              </a:rPr>
              <a:t>students are more likely to cite “studying hard” as an important success factor (81% vs. 60% males). </a:t>
            </a:r>
            <a:endParaRPr kumimoji="0" lang="en-US" sz="1200" b="0" i="0" u="none" strike="noStrike" cap="none" normalizeH="0" baseline="0" dirty="0" smtClean="0">
              <a:ln>
                <a:noFill/>
              </a:ln>
              <a:solidFill>
                <a:schemeClr val="tx1"/>
              </a:solidFill>
              <a:effectLst/>
              <a:latin typeface="Calibri" pitchFamily="34" charset="0"/>
            </a:endParaRPr>
          </a:p>
        </p:txBody>
      </p:sp>
      <p:sp>
        <p:nvSpPr>
          <p:cNvPr id="25" name="Rounded Rectangular Callout 24"/>
          <p:cNvSpPr/>
          <p:nvPr/>
        </p:nvSpPr>
        <p:spPr bwMode="auto">
          <a:xfrm>
            <a:off x="2971800" y="2209800"/>
            <a:ext cx="2438400" cy="914400"/>
          </a:xfrm>
          <a:prstGeom prst="wedgeRoundRectCallout">
            <a:avLst>
              <a:gd name="adj1" fmla="val 16705"/>
              <a:gd name="adj2" fmla="val 111681"/>
              <a:gd name="adj3" fmla="val 16667"/>
            </a:avLst>
          </a:prstGeom>
          <a:solidFill>
            <a:schemeClr val="bg1"/>
          </a:solidFill>
          <a:ln w="25400" cap="flat" cmpd="sng" algn="ctr">
            <a:solidFill>
              <a:schemeClr val="accent2"/>
            </a:solidFill>
            <a:prstDash val="solid"/>
            <a:round/>
            <a:headEnd type="none" w="med" len="med"/>
            <a:tailEnd type="none" w="med" len="med"/>
          </a:ln>
          <a:effectLst>
            <a:outerShdw blurRad="50800" dist="38100" dir="2700000" algn="tl" rotWithShape="0">
              <a:srgbClr val="000000">
                <a:alpha val="40000"/>
              </a:srgbClr>
            </a:outerShdw>
          </a:effectLst>
        </p:spPr>
        <p:txBody>
          <a:bodyPr vert="horz" wrap="square" lIns="91440" tIns="45720" rIns="91440" bIns="45720" numCol="1" rtlCol="0" anchor="ctr" anchorCtr="0" compatLnSpc="1">
            <a:prstTxWarp prst="textNoShape">
              <a:avLst/>
            </a:prstTxWarp>
          </a:bodyPr>
          <a:lstStyle/>
          <a:p>
            <a:pPr algn="ctr"/>
            <a:r>
              <a:rPr lang="en-US" sz="1200" b="1" dirty="0" smtClean="0">
                <a:solidFill>
                  <a:srgbClr val="000000"/>
                </a:solidFill>
                <a:latin typeface="Calibri" pitchFamily="34" charset="0"/>
              </a:rPr>
              <a:t>Female </a:t>
            </a:r>
            <a:r>
              <a:rPr lang="en-US" sz="1200" dirty="0" smtClean="0">
                <a:solidFill>
                  <a:srgbClr val="000000"/>
                </a:solidFill>
                <a:latin typeface="Calibri" pitchFamily="34" charset="0"/>
              </a:rPr>
              <a:t>students are</a:t>
            </a:r>
            <a:r>
              <a:rPr lang="en-US" sz="1200" b="1" dirty="0" smtClean="0">
                <a:solidFill>
                  <a:srgbClr val="000000"/>
                </a:solidFill>
                <a:latin typeface="Calibri" pitchFamily="34" charset="0"/>
              </a:rPr>
              <a:t> </a:t>
            </a:r>
            <a:r>
              <a:rPr lang="en-US" sz="1200" dirty="0" smtClean="0">
                <a:solidFill>
                  <a:srgbClr val="000000"/>
                </a:solidFill>
                <a:latin typeface="Calibri" pitchFamily="34" charset="0"/>
              </a:rPr>
              <a:t>more likely than males to say “supportive parents” is an important success factor (50% vs. 37% males). </a:t>
            </a:r>
            <a:endParaRPr kumimoji="0" lang="en-US" sz="1200" b="0" i="0" u="none" strike="noStrike" cap="none" normalizeH="0" baseline="0" dirty="0" smtClean="0">
              <a:ln>
                <a:noFill/>
              </a:ln>
              <a:solidFill>
                <a:schemeClr val="tx1"/>
              </a:solidFill>
              <a:effectLst/>
              <a:latin typeface="Calibri" pitchFamily="34" charset="0"/>
            </a:endParaRPr>
          </a:p>
        </p:txBody>
      </p:sp>
      <p:sp>
        <p:nvSpPr>
          <p:cNvPr id="11" name="Slide Number Placeholder 10"/>
          <p:cNvSpPr>
            <a:spLocks noGrp="1"/>
          </p:cNvSpPr>
          <p:nvPr>
            <p:ph type="sldNum" sz="quarter" idx="12"/>
          </p:nvPr>
        </p:nvSpPr>
        <p:spPr/>
        <p:txBody>
          <a:bodyPr/>
          <a:lstStyle/>
          <a:p>
            <a:fld id="{75E20B0C-19F5-1541-B0D6-F5C78F991D2B}"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bwMode="auto">
          <a:xfrm>
            <a:off x="0" y="0"/>
            <a:ext cx="91440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17" name="Rectangle 16"/>
          <p:cNvSpPr/>
          <p:nvPr/>
        </p:nvSpPr>
        <p:spPr bwMode="auto">
          <a:xfrm>
            <a:off x="7239000" y="5867400"/>
            <a:ext cx="1752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5" name="TextBox 4"/>
          <p:cNvSpPr txBox="1"/>
          <p:nvPr/>
        </p:nvSpPr>
        <p:spPr>
          <a:xfrm>
            <a:off x="0" y="6340644"/>
            <a:ext cx="9144000" cy="507831"/>
          </a:xfrm>
          <a:prstGeom prst="rect">
            <a:avLst/>
          </a:prstGeom>
          <a:noFill/>
        </p:spPr>
        <p:txBody>
          <a:bodyPr wrap="square" rtlCol="0">
            <a:spAutoFit/>
          </a:bodyPr>
          <a:lstStyle/>
          <a:p>
            <a:r>
              <a:rPr lang="en-US" sz="900" b="1" dirty="0" smtClean="0">
                <a:solidFill>
                  <a:schemeClr val="tx1">
                    <a:lumMod val="50000"/>
                  </a:schemeClr>
                </a:solidFill>
                <a:latin typeface="Calibri" pitchFamily="34" charset="0"/>
              </a:rPr>
              <a:t>Base: College Students with mother/father in life (variable base) </a:t>
            </a:r>
            <a:r>
              <a:rPr lang="en-US" sz="900" dirty="0" smtClean="0">
                <a:solidFill>
                  <a:schemeClr val="tx1">
                    <a:lumMod val="50000"/>
                  </a:schemeClr>
                </a:solidFill>
                <a:latin typeface="Calibri" pitchFamily="34" charset="0"/>
              </a:rPr>
              <a:t>Q880: How influential were your mother and father on your decision to be pre-med/to study in your area or major?</a:t>
            </a:r>
          </a:p>
          <a:p>
            <a:r>
              <a:rPr lang="en-US" sz="900" dirty="0" smtClean="0">
                <a:solidFill>
                  <a:schemeClr val="tx1">
                    <a:lumMod val="50000"/>
                  </a:schemeClr>
                </a:solidFill>
                <a:latin typeface="Calibri" pitchFamily="34" charset="0"/>
              </a:rPr>
              <a:t>Q890: When you were growing up, to what extent did you mother and father encourage or discourage you from pursuing a career in science, technology, engineering or mathematics?</a:t>
            </a:r>
          </a:p>
          <a:p>
            <a:r>
              <a:rPr lang="en-US" sz="900" b="1" dirty="0" smtClean="0">
                <a:solidFill>
                  <a:schemeClr val="tx1">
                    <a:lumMod val="50000"/>
                  </a:schemeClr>
                </a:solidFill>
                <a:latin typeface="Calibri" pitchFamily="34" charset="0"/>
              </a:rPr>
              <a:t>Base: All Parents of Child in Grades K–12 (n=854) </a:t>
            </a:r>
            <a:r>
              <a:rPr lang="en-US" sz="900" dirty="0" smtClean="0">
                <a:solidFill>
                  <a:schemeClr val="tx1">
                    <a:lumMod val="50000"/>
                  </a:schemeClr>
                </a:solidFill>
                <a:latin typeface="Calibri" pitchFamily="34" charset="0"/>
              </a:rPr>
              <a:t>Q1015: How influential do you think you will be on your child(ren)’s future, specifically the career path they may decide to pursue?</a:t>
            </a:r>
          </a:p>
        </p:txBody>
      </p:sp>
      <p:graphicFrame>
        <p:nvGraphicFramePr>
          <p:cNvPr id="6" name="Chart 5"/>
          <p:cNvGraphicFramePr/>
          <p:nvPr/>
        </p:nvGraphicFramePr>
        <p:xfrm>
          <a:off x="0" y="1828800"/>
          <a:ext cx="5943600" cy="1828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nvGraphicFramePr>
        <p:xfrm>
          <a:off x="0" y="4019550"/>
          <a:ext cx="6248400" cy="251460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2"/>
          <p:cNvSpPr>
            <a:spLocks noGrp="1" noChangeArrowheads="1"/>
          </p:cNvSpPr>
          <p:nvPr>
            <p:ph type="title"/>
          </p:nvPr>
        </p:nvSpPr>
        <p:spPr>
          <a:xfrm>
            <a:off x="0" y="0"/>
            <a:ext cx="9144000" cy="1143000"/>
          </a:xfrm>
        </p:spPr>
        <p:txBody>
          <a:bodyPr anchor="t"/>
          <a:lstStyle/>
          <a:p>
            <a:r>
              <a:rPr lang="en-US" sz="1800" dirty="0">
                <a:latin typeface="Calibri" pitchFamily="34" charset="0"/>
              </a:rPr>
              <a:t>N</a:t>
            </a:r>
            <a:r>
              <a:rPr lang="en-US" sz="1800" dirty="0" smtClean="0">
                <a:latin typeface="Calibri" pitchFamily="34" charset="0"/>
              </a:rPr>
              <a:t>early three-quarters of STEM students report that their parents had at least some influence on their decision to study STEM; many parents </a:t>
            </a:r>
            <a:r>
              <a:rPr lang="en-US" sz="1800" i="1" dirty="0" smtClean="0">
                <a:latin typeface="Calibri" pitchFamily="34" charset="0"/>
              </a:rPr>
              <a:t>want</a:t>
            </a:r>
            <a:r>
              <a:rPr lang="en-US" sz="1800" dirty="0" smtClean="0">
                <a:latin typeface="Calibri" pitchFamily="34" charset="0"/>
              </a:rPr>
              <a:t> their child to pursue a STEM career and almost none discourage it. </a:t>
            </a:r>
            <a:endParaRPr lang="en-US" sz="1800" dirty="0">
              <a:latin typeface="Calibri" pitchFamily="34" charset="0"/>
            </a:endParaRPr>
          </a:p>
        </p:txBody>
      </p:sp>
      <p:graphicFrame>
        <p:nvGraphicFramePr>
          <p:cNvPr id="7" name="Chart 6"/>
          <p:cNvGraphicFramePr/>
          <p:nvPr>
            <p:extLst>
              <p:ext uri="{D42A27DB-BD31-4B8C-83A1-F6EECF244321}">
                <p14:modId xmlns:p14="http://schemas.microsoft.com/office/powerpoint/2010/main" val="2196818751"/>
              </p:ext>
            </p:extLst>
          </p:nvPr>
        </p:nvGraphicFramePr>
        <p:xfrm>
          <a:off x="6248400" y="1371600"/>
          <a:ext cx="2743200" cy="4648200"/>
        </p:xfrm>
        <a:graphic>
          <a:graphicData uri="http://schemas.openxmlformats.org/drawingml/2006/chart">
            <c:chart xmlns:c="http://schemas.openxmlformats.org/drawingml/2006/chart" xmlns:r="http://schemas.openxmlformats.org/officeDocument/2006/relationships" r:id="rId5"/>
          </a:graphicData>
        </a:graphic>
      </p:graphicFrame>
      <p:sp>
        <p:nvSpPr>
          <p:cNvPr id="12" name="Left Bracket 11"/>
          <p:cNvSpPr/>
          <p:nvPr/>
        </p:nvSpPr>
        <p:spPr bwMode="auto">
          <a:xfrm>
            <a:off x="7334250" y="2247900"/>
            <a:ext cx="104775" cy="3438525"/>
          </a:xfrm>
          <a:prstGeom prst="leftBracket">
            <a:avLst/>
          </a:prstGeom>
          <a:noFill/>
          <a:ln w="15875"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16" name="TextBox 15"/>
          <p:cNvSpPr txBox="1"/>
          <p:nvPr/>
        </p:nvSpPr>
        <p:spPr>
          <a:xfrm>
            <a:off x="6334125" y="3143250"/>
            <a:ext cx="1066800" cy="1292662"/>
          </a:xfrm>
          <a:prstGeom prst="rect">
            <a:avLst/>
          </a:prstGeom>
          <a:noFill/>
        </p:spPr>
        <p:txBody>
          <a:bodyPr wrap="square" rtlCol="0">
            <a:spAutoFit/>
          </a:bodyPr>
          <a:lstStyle/>
          <a:p>
            <a:pPr algn="ctr"/>
            <a:r>
              <a:rPr lang="en-US" sz="1300" dirty="0" smtClean="0">
                <a:solidFill>
                  <a:schemeClr val="tx1">
                    <a:lumMod val="50000"/>
                  </a:schemeClr>
                </a:solidFill>
                <a:latin typeface="Calibri" pitchFamily="34" charset="0"/>
              </a:rPr>
              <a:t>Percentage that said</a:t>
            </a:r>
          </a:p>
          <a:p>
            <a:pPr algn="ctr"/>
            <a:r>
              <a:rPr lang="en-US" sz="1300" dirty="0" smtClean="0">
                <a:solidFill>
                  <a:schemeClr val="tx1">
                    <a:lumMod val="50000"/>
                  </a:schemeClr>
                </a:solidFill>
                <a:latin typeface="Calibri" pitchFamily="34" charset="0"/>
              </a:rPr>
              <a:t>“At least somewhat influential”: 97%</a:t>
            </a:r>
          </a:p>
        </p:txBody>
      </p:sp>
      <p:sp>
        <p:nvSpPr>
          <p:cNvPr id="18" name="TextBox 17"/>
          <p:cNvSpPr txBox="1"/>
          <p:nvPr/>
        </p:nvSpPr>
        <p:spPr>
          <a:xfrm>
            <a:off x="152400" y="1066800"/>
            <a:ext cx="5486400" cy="338554"/>
          </a:xfrm>
          <a:prstGeom prst="rect">
            <a:avLst/>
          </a:prstGeom>
          <a:noFill/>
        </p:spPr>
        <p:txBody>
          <a:bodyPr wrap="square" rtlCol="0">
            <a:spAutoFit/>
          </a:bodyPr>
          <a:lstStyle/>
          <a:p>
            <a:pPr algn="ctr"/>
            <a:r>
              <a:rPr lang="en-US" sz="1600" b="1" u="sng" dirty="0" smtClean="0">
                <a:solidFill>
                  <a:schemeClr val="tx1">
                    <a:lumMod val="50000"/>
                  </a:schemeClr>
                </a:solidFill>
                <a:latin typeface="Calibri" pitchFamily="34" charset="0"/>
              </a:rPr>
              <a:t>Students: Parent Influence and Encouragement</a:t>
            </a:r>
          </a:p>
        </p:txBody>
      </p:sp>
      <p:sp>
        <p:nvSpPr>
          <p:cNvPr id="19" name="TextBox 18"/>
          <p:cNvSpPr txBox="1"/>
          <p:nvPr/>
        </p:nvSpPr>
        <p:spPr>
          <a:xfrm>
            <a:off x="6400800" y="1066800"/>
            <a:ext cx="2743200" cy="830997"/>
          </a:xfrm>
          <a:prstGeom prst="rect">
            <a:avLst/>
          </a:prstGeom>
          <a:noFill/>
        </p:spPr>
        <p:txBody>
          <a:bodyPr wrap="square" rtlCol="0">
            <a:spAutoFit/>
          </a:bodyPr>
          <a:lstStyle/>
          <a:p>
            <a:pPr algn="ctr"/>
            <a:r>
              <a:rPr lang="en-US" sz="1600" b="1" u="sng" dirty="0" smtClean="0">
                <a:solidFill>
                  <a:schemeClr val="tx1">
                    <a:lumMod val="50000"/>
                  </a:schemeClr>
                </a:solidFill>
                <a:latin typeface="Calibri" pitchFamily="34" charset="0"/>
              </a:rPr>
              <a:t>Parents: How influential </a:t>
            </a:r>
            <a:r>
              <a:rPr lang="en-US" sz="1600" b="1" u="sng" dirty="0">
                <a:solidFill>
                  <a:schemeClr val="tx1">
                    <a:lumMod val="50000"/>
                  </a:schemeClr>
                </a:solidFill>
                <a:latin typeface="Calibri" pitchFamily="34" charset="0"/>
              </a:rPr>
              <a:t>d</a:t>
            </a:r>
            <a:r>
              <a:rPr lang="en-US" sz="1600" b="1" u="sng" dirty="0" smtClean="0">
                <a:solidFill>
                  <a:schemeClr val="tx1">
                    <a:lumMod val="50000"/>
                  </a:schemeClr>
                </a:solidFill>
                <a:latin typeface="Calibri" pitchFamily="34" charset="0"/>
              </a:rPr>
              <a:t>o </a:t>
            </a:r>
            <a:r>
              <a:rPr lang="en-US" sz="1600" b="1" u="sng" dirty="0">
                <a:solidFill>
                  <a:schemeClr val="tx1">
                    <a:lumMod val="50000"/>
                  </a:schemeClr>
                </a:solidFill>
                <a:latin typeface="Calibri" pitchFamily="34" charset="0"/>
              </a:rPr>
              <a:t>y</a:t>
            </a:r>
            <a:r>
              <a:rPr lang="en-US" sz="1600" b="1" u="sng" dirty="0" smtClean="0">
                <a:solidFill>
                  <a:schemeClr val="tx1">
                    <a:lumMod val="50000"/>
                  </a:schemeClr>
                </a:solidFill>
                <a:latin typeface="Calibri" pitchFamily="34" charset="0"/>
              </a:rPr>
              <a:t>ou </a:t>
            </a:r>
            <a:r>
              <a:rPr lang="en-US" sz="1600" b="1" u="sng" dirty="0">
                <a:solidFill>
                  <a:schemeClr val="tx1">
                    <a:lumMod val="50000"/>
                  </a:schemeClr>
                </a:solidFill>
                <a:latin typeface="Calibri" pitchFamily="34" charset="0"/>
              </a:rPr>
              <a:t>t</a:t>
            </a:r>
            <a:r>
              <a:rPr lang="en-US" sz="1600" b="1" u="sng" dirty="0" smtClean="0">
                <a:solidFill>
                  <a:schemeClr val="tx1">
                    <a:lumMod val="50000"/>
                  </a:schemeClr>
                </a:solidFill>
                <a:latin typeface="Calibri" pitchFamily="34" charset="0"/>
              </a:rPr>
              <a:t>hink </a:t>
            </a:r>
            <a:r>
              <a:rPr lang="en-US" sz="1600" b="1" u="sng" dirty="0">
                <a:solidFill>
                  <a:schemeClr val="tx1">
                    <a:lumMod val="50000"/>
                  </a:schemeClr>
                </a:solidFill>
                <a:latin typeface="Calibri" pitchFamily="34" charset="0"/>
              </a:rPr>
              <a:t>y</a:t>
            </a:r>
            <a:r>
              <a:rPr lang="en-US" sz="1600" b="1" u="sng" dirty="0" smtClean="0">
                <a:solidFill>
                  <a:schemeClr val="tx1">
                    <a:lumMod val="50000"/>
                  </a:schemeClr>
                </a:solidFill>
                <a:latin typeface="Calibri" pitchFamily="34" charset="0"/>
              </a:rPr>
              <a:t>ou </a:t>
            </a:r>
            <a:r>
              <a:rPr lang="en-US" sz="1600" b="1" u="sng" dirty="0">
                <a:solidFill>
                  <a:schemeClr val="tx1">
                    <a:lumMod val="50000"/>
                  </a:schemeClr>
                </a:solidFill>
                <a:latin typeface="Calibri" pitchFamily="34" charset="0"/>
              </a:rPr>
              <a:t>w</a:t>
            </a:r>
            <a:r>
              <a:rPr lang="en-US" sz="1600" b="1" u="sng" dirty="0" smtClean="0">
                <a:solidFill>
                  <a:schemeClr val="tx1">
                    <a:lumMod val="50000"/>
                  </a:schemeClr>
                </a:solidFill>
                <a:latin typeface="Calibri" pitchFamily="34" charset="0"/>
              </a:rPr>
              <a:t>ill </a:t>
            </a:r>
            <a:r>
              <a:rPr lang="en-US" sz="1600" b="1" u="sng" dirty="0">
                <a:solidFill>
                  <a:schemeClr val="tx1">
                    <a:lumMod val="50000"/>
                  </a:schemeClr>
                </a:solidFill>
                <a:latin typeface="Calibri" pitchFamily="34" charset="0"/>
              </a:rPr>
              <a:t>b</a:t>
            </a:r>
            <a:r>
              <a:rPr lang="en-US" sz="1600" b="1" u="sng" dirty="0" smtClean="0">
                <a:solidFill>
                  <a:schemeClr val="tx1">
                    <a:lumMod val="50000"/>
                  </a:schemeClr>
                </a:solidFill>
                <a:latin typeface="Calibri" pitchFamily="34" charset="0"/>
              </a:rPr>
              <a:t>e </a:t>
            </a:r>
            <a:r>
              <a:rPr lang="en-US" sz="1600" b="1" u="sng" dirty="0">
                <a:solidFill>
                  <a:schemeClr val="tx1">
                    <a:lumMod val="50000"/>
                  </a:schemeClr>
                </a:solidFill>
                <a:latin typeface="Calibri" pitchFamily="34" charset="0"/>
              </a:rPr>
              <a:t>o</a:t>
            </a:r>
            <a:r>
              <a:rPr lang="en-US" sz="1600" b="1" u="sng" dirty="0" smtClean="0">
                <a:solidFill>
                  <a:schemeClr val="tx1">
                    <a:lumMod val="50000"/>
                  </a:schemeClr>
                </a:solidFill>
                <a:latin typeface="Calibri" pitchFamily="34" charset="0"/>
              </a:rPr>
              <a:t>n </a:t>
            </a:r>
            <a:r>
              <a:rPr lang="en-US" sz="1600" b="1" u="sng" dirty="0">
                <a:solidFill>
                  <a:schemeClr val="tx1">
                    <a:lumMod val="50000"/>
                  </a:schemeClr>
                </a:solidFill>
                <a:latin typeface="Calibri" pitchFamily="34" charset="0"/>
              </a:rPr>
              <a:t>y</a:t>
            </a:r>
            <a:r>
              <a:rPr lang="en-US" sz="1600" b="1" u="sng" dirty="0" smtClean="0">
                <a:solidFill>
                  <a:schemeClr val="tx1">
                    <a:lumMod val="50000"/>
                  </a:schemeClr>
                </a:solidFill>
                <a:latin typeface="Calibri" pitchFamily="34" charset="0"/>
              </a:rPr>
              <a:t>our </a:t>
            </a:r>
            <a:r>
              <a:rPr lang="en-US" sz="1600" b="1" u="sng" dirty="0">
                <a:solidFill>
                  <a:schemeClr val="tx1">
                    <a:lumMod val="50000"/>
                  </a:schemeClr>
                </a:solidFill>
                <a:latin typeface="Calibri" pitchFamily="34" charset="0"/>
              </a:rPr>
              <a:t>c</a:t>
            </a:r>
            <a:r>
              <a:rPr lang="en-US" sz="1600" b="1" u="sng" dirty="0" smtClean="0">
                <a:solidFill>
                  <a:schemeClr val="tx1">
                    <a:lumMod val="50000"/>
                  </a:schemeClr>
                </a:solidFill>
                <a:latin typeface="Calibri" pitchFamily="34" charset="0"/>
              </a:rPr>
              <a:t>hild’s </a:t>
            </a:r>
            <a:r>
              <a:rPr lang="en-US" sz="1600" b="1" u="sng" dirty="0">
                <a:solidFill>
                  <a:schemeClr val="tx1">
                    <a:lumMod val="50000"/>
                  </a:schemeClr>
                </a:solidFill>
                <a:latin typeface="Calibri" pitchFamily="34" charset="0"/>
              </a:rPr>
              <a:t>f</a:t>
            </a:r>
            <a:r>
              <a:rPr lang="en-US" sz="1600" b="1" u="sng" dirty="0" smtClean="0">
                <a:solidFill>
                  <a:schemeClr val="tx1">
                    <a:lumMod val="50000"/>
                  </a:schemeClr>
                </a:solidFill>
                <a:latin typeface="Calibri" pitchFamily="34" charset="0"/>
              </a:rPr>
              <a:t>uture </a:t>
            </a:r>
            <a:r>
              <a:rPr lang="en-US" sz="1600" b="1" u="sng" dirty="0">
                <a:solidFill>
                  <a:schemeClr val="tx1">
                    <a:lumMod val="50000"/>
                  </a:schemeClr>
                </a:solidFill>
                <a:latin typeface="Calibri" pitchFamily="34" charset="0"/>
              </a:rPr>
              <a:t>c</a:t>
            </a:r>
            <a:r>
              <a:rPr lang="en-US" sz="1600" b="1" u="sng" dirty="0" smtClean="0">
                <a:solidFill>
                  <a:schemeClr val="tx1">
                    <a:lumMod val="50000"/>
                  </a:schemeClr>
                </a:solidFill>
                <a:latin typeface="Calibri" pitchFamily="34" charset="0"/>
              </a:rPr>
              <a:t>areer </a:t>
            </a:r>
            <a:r>
              <a:rPr lang="en-US" sz="1600" b="1" u="sng" dirty="0">
                <a:solidFill>
                  <a:schemeClr val="tx1">
                    <a:lumMod val="50000"/>
                  </a:schemeClr>
                </a:solidFill>
                <a:latin typeface="Calibri" pitchFamily="34" charset="0"/>
              </a:rPr>
              <a:t>p</a:t>
            </a:r>
            <a:r>
              <a:rPr lang="en-US" sz="1600" b="1" u="sng" dirty="0" smtClean="0">
                <a:solidFill>
                  <a:schemeClr val="tx1">
                    <a:lumMod val="50000"/>
                  </a:schemeClr>
                </a:solidFill>
                <a:latin typeface="Calibri" pitchFamily="34" charset="0"/>
              </a:rPr>
              <a:t>ath?</a:t>
            </a:r>
          </a:p>
        </p:txBody>
      </p:sp>
      <p:cxnSp>
        <p:nvCxnSpPr>
          <p:cNvPr id="21" name="Straight Connector 20"/>
          <p:cNvCxnSpPr/>
          <p:nvPr/>
        </p:nvCxnSpPr>
        <p:spPr bwMode="auto">
          <a:xfrm>
            <a:off x="6400800" y="1828800"/>
            <a:ext cx="0" cy="4267200"/>
          </a:xfrm>
          <a:prstGeom prst="line">
            <a:avLst/>
          </a:prstGeom>
          <a:solidFill>
            <a:schemeClr val="accent1"/>
          </a:solidFill>
          <a:ln w="15875" cap="flat" cmpd="sng" algn="ctr">
            <a:solidFill>
              <a:schemeClr val="tx1"/>
            </a:solidFill>
            <a:prstDash val="dash"/>
            <a:round/>
            <a:headEnd type="none" w="med" len="med"/>
            <a:tailEnd type="none" w="med" len="med"/>
          </a:ln>
          <a:effectLst/>
        </p:spPr>
      </p:cxnSp>
      <p:sp>
        <p:nvSpPr>
          <p:cNvPr id="25" name="Left Bracket 24"/>
          <p:cNvSpPr/>
          <p:nvPr/>
        </p:nvSpPr>
        <p:spPr bwMode="auto">
          <a:xfrm rot="5400000">
            <a:off x="2309811" y="1566864"/>
            <a:ext cx="76199" cy="2257424"/>
          </a:xfrm>
          <a:prstGeom prst="leftBracket">
            <a:avLst/>
          </a:prstGeom>
          <a:noFill/>
          <a:ln w="15875"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29" name="Left Bracket 28"/>
          <p:cNvSpPr/>
          <p:nvPr/>
        </p:nvSpPr>
        <p:spPr bwMode="auto">
          <a:xfrm rot="5400000">
            <a:off x="2291715" y="4137661"/>
            <a:ext cx="45719" cy="2076450"/>
          </a:xfrm>
          <a:prstGeom prst="leftBracket">
            <a:avLst/>
          </a:prstGeom>
          <a:noFill/>
          <a:ln w="15875"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30" name="Left Bracket 29"/>
          <p:cNvSpPr/>
          <p:nvPr/>
        </p:nvSpPr>
        <p:spPr bwMode="auto">
          <a:xfrm rot="5400000">
            <a:off x="2277428" y="3466149"/>
            <a:ext cx="55243" cy="2057400"/>
          </a:xfrm>
          <a:prstGeom prst="leftBracket">
            <a:avLst/>
          </a:prstGeom>
          <a:noFill/>
          <a:ln w="15875"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31" name="TextBox 30"/>
          <p:cNvSpPr txBox="1"/>
          <p:nvPr/>
        </p:nvSpPr>
        <p:spPr>
          <a:xfrm>
            <a:off x="1238250" y="4191000"/>
            <a:ext cx="3028950" cy="292388"/>
          </a:xfrm>
          <a:prstGeom prst="rect">
            <a:avLst/>
          </a:prstGeom>
          <a:noFill/>
        </p:spPr>
        <p:txBody>
          <a:bodyPr wrap="square" rtlCol="0">
            <a:spAutoFit/>
          </a:bodyPr>
          <a:lstStyle/>
          <a:p>
            <a:pPr algn="ctr"/>
            <a:r>
              <a:rPr lang="en-US" sz="1300" dirty="0" smtClean="0">
                <a:solidFill>
                  <a:schemeClr val="tx1">
                    <a:lumMod val="50000"/>
                  </a:schemeClr>
                </a:solidFill>
                <a:latin typeface="Calibri" pitchFamily="34" charset="0"/>
              </a:rPr>
              <a:t>Percentage that said “Encouraged”: 67%  </a:t>
            </a:r>
          </a:p>
        </p:txBody>
      </p:sp>
      <p:sp>
        <p:nvSpPr>
          <p:cNvPr id="35" name="Rounded Rectangle 34"/>
          <p:cNvSpPr/>
          <p:nvPr/>
        </p:nvSpPr>
        <p:spPr bwMode="auto">
          <a:xfrm>
            <a:off x="4572000" y="2057400"/>
            <a:ext cx="1676400" cy="1066800"/>
          </a:xfrm>
          <a:prstGeom prst="roundRect">
            <a:avLst/>
          </a:prstGeom>
          <a:solidFill>
            <a:srgbClr val="A8B9C5">
              <a:alpha val="48000"/>
            </a:srgb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200" b="1" dirty="0" smtClean="0">
                <a:solidFill>
                  <a:schemeClr val="tx1">
                    <a:lumMod val="50000"/>
                  </a:schemeClr>
                </a:solidFill>
                <a:latin typeface="Calibri" pitchFamily="34" charset="0"/>
              </a:rPr>
              <a:t>Females</a:t>
            </a:r>
            <a:r>
              <a:rPr lang="en-US" sz="1200" dirty="0" smtClean="0">
                <a:solidFill>
                  <a:schemeClr val="tx1">
                    <a:lumMod val="50000"/>
                  </a:schemeClr>
                </a:solidFill>
                <a:latin typeface="Calibri" pitchFamily="34" charset="0"/>
              </a:rPr>
              <a:t> more likely than males to say their mother was extremely influential and encouraged a lot. </a:t>
            </a:r>
            <a:endParaRPr lang="en-US" sz="1200" dirty="0">
              <a:solidFill>
                <a:schemeClr val="tx1">
                  <a:lumMod val="50000"/>
                </a:schemeClr>
              </a:solidFill>
              <a:latin typeface="Calibri" pitchFamily="34" charset="0"/>
            </a:endParaRPr>
          </a:p>
        </p:txBody>
      </p:sp>
      <p:sp>
        <p:nvSpPr>
          <p:cNvPr id="40" name="TextBox 39"/>
          <p:cNvSpPr txBox="1"/>
          <p:nvPr/>
        </p:nvSpPr>
        <p:spPr>
          <a:xfrm>
            <a:off x="152400" y="1447800"/>
            <a:ext cx="5486400" cy="307777"/>
          </a:xfrm>
          <a:prstGeom prst="rect">
            <a:avLst/>
          </a:prstGeom>
          <a:noFill/>
        </p:spPr>
        <p:txBody>
          <a:bodyPr wrap="square" rtlCol="0">
            <a:spAutoFit/>
          </a:bodyPr>
          <a:lstStyle/>
          <a:p>
            <a:pPr algn="ctr"/>
            <a:r>
              <a:rPr lang="en-US" sz="1400" b="1" dirty="0" smtClean="0">
                <a:solidFill>
                  <a:schemeClr val="tx1">
                    <a:lumMod val="50000"/>
                  </a:schemeClr>
                </a:solidFill>
                <a:latin typeface="Calibri" pitchFamily="34" charset="0"/>
              </a:rPr>
              <a:t>How influential were your parents on your decision to study STEM?</a:t>
            </a:r>
          </a:p>
        </p:txBody>
      </p:sp>
      <p:sp>
        <p:nvSpPr>
          <p:cNvPr id="41" name="TextBox 40"/>
          <p:cNvSpPr txBox="1"/>
          <p:nvPr/>
        </p:nvSpPr>
        <p:spPr>
          <a:xfrm>
            <a:off x="152400" y="3683198"/>
            <a:ext cx="4343400" cy="523220"/>
          </a:xfrm>
          <a:prstGeom prst="rect">
            <a:avLst/>
          </a:prstGeom>
          <a:noFill/>
        </p:spPr>
        <p:txBody>
          <a:bodyPr wrap="square" rtlCol="0">
            <a:spAutoFit/>
          </a:bodyPr>
          <a:lstStyle/>
          <a:p>
            <a:pPr algn="ctr"/>
            <a:r>
              <a:rPr lang="en-US" sz="1400" b="1" dirty="0" smtClean="0">
                <a:solidFill>
                  <a:schemeClr val="tx1">
                    <a:lumMod val="50000"/>
                  </a:schemeClr>
                </a:solidFill>
                <a:latin typeface="Calibri" pitchFamily="34" charset="0"/>
              </a:rPr>
              <a:t>Growing up, to what extent did your parents encourage or discourage you from pursuing a career in STEM?</a:t>
            </a:r>
          </a:p>
        </p:txBody>
      </p:sp>
      <p:sp>
        <p:nvSpPr>
          <p:cNvPr id="42" name="TextBox 41"/>
          <p:cNvSpPr txBox="1"/>
          <p:nvPr/>
        </p:nvSpPr>
        <p:spPr>
          <a:xfrm>
            <a:off x="1066800" y="4898737"/>
            <a:ext cx="3314700" cy="292388"/>
          </a:xfrm>
          <a:prstGeom prst="rect">
            <a:avLst/>
          </a:prstGeom>
          <a:noFill/>
        </p:spPr>
        <p:txBody>
          <a:bodyPr wrap="square" rtlCol="0">
            <a:spAutoFit/>
          </a:bodyPr>
          <a:lstStyle/>
          <a:p>
            <a:pPr algn="ctr"/>
            <a:r>
              <a:rPr lang="en-US" sz="1300" dirty="0" smtClean="0">
                <a:solidFill>
                  <a:schemeClr val="tx1">
                    <a:lumMod val="50000"/>
                  </a:schemeClr>
                </a:solidFill>
                <a:latin typeface="Calibri" pitchFamily="34" charset="0"/>
              </a:rPr>
              <a:t>Percentage that said “Encouraged”: 66%</a:t>
            </a:r>
          </a:p>
        </p:txBody>
      </p:sp>
      <p:sp>
        <p:nvSpPr>
          <p:cNvPr id="43" name="TextBox 42"/>
          <p:cNvSpPr txBox="1"/>
          <p:nvPr/>
        </p:nvSpPr>
        <p:spPr>
          <a:xfrm>
            <a:off x="381000" y="2400300"/>
            <a:ext cx="4191000" cy="292388"/>
          </a:xfrm>
          <a:prstGeom prst="rect">
            <a:avLst/>
          </a:prstGeom>
          <a:noFill/>
        </p:spPr>
        <p:txBody>
          <a:bodyPr wrap="square" rtlCol="0">
            <a:spAutoFit/>
          </a:bodyPr>
          <a:lstStyle/>
          <a:p>
            <a:pPr algn="ctr"/>
            <a:r>
              <a:rPr lang="en-US" sz="1300" dirty="0">
                <a:solidFill>
                  <a:schemeClr val="tx1">
                    <a:lumMod val="50000"/>
                  </a:schemeClr>
                </a:solidFill>
                <a:latin typeface="Calibri" pitchFamily="34" charset="0"/>
              </a:rPr>
              <a:t>Percentage that said </a:t>
            </a:r>
            <a:r>
              <a:rPr lang="en-US" sz="1300" dirty="0" smtClean="0">
                <a:solidFill>
                  <a:schemeClr val="tx1">
                    <a:lumMod val="50000"/>
                  </a:schemeClr>
                </a:solidFill>
                <a:latin typeface="Calibri" pitchFamily="34" charset="0"/>
              </a:rPr>
              <a:t>“At </a:t>
            </a:r>
            <a:r>
              <a:rPr lang="en-US" sz="1300" dirty="0">
                <a:solidFill>
                  <a:schemeClr val="tx1">
                    <a:lumMod val="50000"/>
                  </a:schemeClr>
                </a:solidFill>
                <a:latin typeface="Calibri" pitchFamily="34" charset="0"/>
              </a:rPr>
              <a:t>least somewhat influential</a:t>
            </a:r>
            <a:r>
              <a:rPr lang="en-US" sz="1300" dirty="0" smtClean="0">
                <a:solidFill>
                  <a:schemeClr val="tx1">
                    <a:lumMod val="50000"/>
                  </a:schemeClr>
                </a:solidFill>
                <a:latin typeface="Calibri" pitchFamily="34" charset="0"/>
              </a:rPr>
              <a:t>”: 72%</a:t>
            </a:r>
          </a:p>
        </p:txBody>
      </p:sp>
      <p:sp>
        <p:nvSpPr>
          <p:cNvPr id="44" name="Left Bracket 43"/>
          <p:cNvSpPr/>
          <p:nvPr/>
        </p:nvSpPr>
        <p:spPr bwMode="auto">
          <a:xfrm rot="5400000">
            <a:off x="2352674" y="857252"/>
            <a:ext cx="57150" cy="2343151"/>
          </a:xfrm>
          <a:prstGeom prst="leftBracket">
            <a:avLst/>
          </a:prstGeom>
          <a:noFill/>
          <a:ln w="15875"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45" name="TextBox 44"/>
          <p:cNvSpPr txBox="1"/>
          <p:nvPr/>
        </p:nvSpPr>
        <p:spPr>
          <a:xfrm>
            <a:off x="533400" y="1743075"/>
            <a:ext cx="4343400" cy="292388"/>
          </a:xfrm>
          <a:prstGeom prst="rect">
            <a:avLst/>
          </a:prstGeom>
          <a:noFill/>
        </p:spPr>
        <p:txBody>
          <a:bodyPr wrap="square" rtlCol="0">
            <a:spAutoFit/>
          </a:bodyPr>
          <a:lstStyle/>
          <a:p>
            <a:pPr algn="ctr"/>
            <a:r>
              <a:rPr lang="en-US" sz="1300" dirty="0" smtClean="0">
                <a:solidFill>
                  <a:schemeClr val="tx1">
                    <a:lumMod val="50000"/>
                  </a:schemeClr>
                </a:solidFill>
                <a:latin typeface="Calibri" pitchFamily="34" charset="0"/>
              </a:rPr>
              <a:t>Percentage that said “At least somewhat influential”: 73%</a:t>
            </a:r>
          </a:p>
        </p:txBody>
      </p:sp>
      <p:sp>
        <p:nvSpPr>
          <p:cNvPr id="46" name="Rounded Rectangle 45"/>
          <p:cNvSpPr/>
          <p:nvPr/>
        </p:nvSpPr>
        <p:spPr bwMode="auto">
          <a:xfrm>
            <a:off x="4572000" y="3505200"/>
            <a:ext cx="1676400" cy="2028825"/>
          </a:xfrm>
          <a:prstGeom prst="roundRect">
            <a:avLst/>
          </a:prstGeom>
          <a:solidFill>
            <a:srgbClr val="A8B9C5">
              <a:alpha val="48000"/>
            </a:srgb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200" dirty="0" smtClean="0">
                <a:solidFill>
                  <a:schemeClr val="tx1">
                    <a:lumMod val="50000"/>
                  </a:schemeClr>
                </a:solidFill>
                <a:latin typeface="Calibri" pitchFamily="34" charset="0"/>
              </a:rPr>
              <a:t>While few parents have discouraged STEM careers, students who have </a:t>
            </a:r>
            <a:r>
              <a:rPr lang="en-US" sz="1200" b="1" dirty="0" smtClean="0">
                <a:solidFill>
                  <a:schemeClr val="tx1">
                    <a:lumMod val="50000"/>
                  </a:schemeClr>
                </a:solidFill>
                <a:latin typeface="Calibri" pitchFamily="34" charset="0"/>
              </a:rPr>
              <a:t>parents in STEM careers </a:t>
            </a:r>
            <a:r>
              <a:rPr lang="en-US" sz="1200" dirty="0" smtClean="0">
                <a:solidFill>
                  <a:schemeClr val="tx1">
                    <a:lumMod val="50000"/>
                  </a:schemeClr>
                </a:solidFill>
                <a:latin typeface="Calibri" pitchFamily="34" charset="0"/>
              </a:rPr>
              <a:t>are more likely to say their parent influenced and encouraged  them.</a:t>
            </a:r>
            <a:endParaRPr lang="en-US" sz="1200" dirty="0">
              <a:solidFill>
                <a:schemeClr val="tx1">
                  <a:lumMod val="50000"/>
                </a:schemeClr>
              </a:solidFill>
              <a:latin typeface="Calibri" pitchFamily="34" charset="0"/>
            </a:endParaRPr>
          </a:p>
        </p:txBody>
      </p:sp>
      <p:sp>
        <p:nvSpPr>
          <p:cNvPr id="27" name="Slide Number Placeholder 26"/>
          <p:cNvSpPr>
            <a:spLocks noGrp="1"/>
          </p:cNvSpPr>
          <p:nvPr>
            <p:ph type="sldNum" sz="quarter" idx="12"/>
          </p:nvPr>
        </p:nvSpPr>
        <p:spPr/>
        <p:txBody>
          <a:bodyPr/>
          <a:lstStyle/>
          <a:p>
            <a:fld id="{75E20B0C-19F5-1541-B0D6-F5C78F991D2B}"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bwMode="auto">
          <a:xfrm>
            <a:off x="7162800" y="5486400"/>
            <a:ext cx="1981200" cy="1371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20" name="Rectangle 19"/>
          <p:cNvSpPr/>
          <p:nvPr/>
        </p:nvSpPr>
        <p:spPr bwMode="auto">
          <a:xfrm>
            <a:off x="0" y="0"/>
            <a:ext cx="91440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grpSp>
        <p:nvGrpSpPr>
          <p:cNvPr id="2" name="Group 4"/>
          <p:cNvGrpSpPr/>
          <p:nvPr/>
        </p:nvGrpSpPr>
        <p:grpSpPr>
          <a:xfrm>
            <a:off x="2819400" y="2166105"/>
            <a:ext cx="6132286" cy="4234695"/>
            <a:chOff x="1684072" y="2743199"/>
            <a:chExt cx="6438900" cy="3168874"/>
          </a:xfrm>
        </p:grpSpPr>
        <p:sp>
          <p:nvSpPr>
            <p:cNvPr id="6" name="TextBox 5"/>
            <p:cNvSpPr txBox="1"/>
            <p:nvPr/>
          </p:nvSpPr>
          <p:spPr>
            <a:xfrm>
              <a:off x="2324152" y="5081076"/>
              <a:ext cx="914400" cy="646331"/>
            </a:xfrm>
            <a:prstGeom prst="rect">
              <a:avLst/>
            </a:prstGeom>
            <a:noFill/>
          </p:spPr>
          <p:txBody>
            <a:bodyPr wrap="square" rtlCol="0">
              <a:spAutoFit/>
            </a:bodyPr>
            <a:lstStyle/>
            <a:p>
              <a:pPr algn="ctr"/>
              <a:r>
                <a:rPr lang="en-US" sz="1200" dirty="0" smtClean="0">
                  <a:solidFill>
                    <a:schemeClr val="tx1">
                      <a:lumMod val="50000"/>
                    </a:schemeClr>
                  </a:solidFill>
                  <a:latin typeface="Calibri" pitchFamily="34" charset="0"/>
                </a:rPr>
                <a:t>Music, art, or dance lessons</a:t>
              </a:r>
              <a:endParaRPr lang="en-US" sz="1200" dirty="0">
                <a:solidFill>
                  <a:schemeClr val="tx1">
                    <a:lumMod val="50000"/>
                  </a:schemeClr>
                </a:solidFill>
                <a:latin typeface="Calibri" pitchFamily="34" charset="0"/>
              </a:endParaRPr>
            </a:p>
          </p:txBody>
        </p:sp>
        <p:graphicFrame>
          <p:nvGraphicFramePr>
            <p:cNvPr id="7" name="Chart 6"/>
            <p:cNvGraphicFramePr/>
            <p:nvPr>
              <p:extLst>
                <p:ext uri="{D42A27DB-BD31-4B8C-83A1-F6EECF244321}">
                  <p14:modId xmlns:p14="http://schemas.microsoft.com/office/powerpoint/2010/main" val="2820740552"/>
                </p:ext>
              </p:extLst>
            </p:nvPr>
          </p:nvGraphicFramePr>
          <p:xfrm>
            <a:off x="1684072" y="2743199"/>
            <a:ext cx="64008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2964232" y="5081076"/>
              <a:ext cx="1066800" cy="830997"/>
            </a:xfrm>
            <a:prstGeom prst="rect">
              <a:avLst/>
            </a:prstGeom>
            <a:noFill/>
          </p:spPr>
          <p:txBody>
            <a:bodyPr wrap="square" rtlCol="0">
              <a:spAutoFit/>
            </a:bodyPr>
            <a:lstStyle/>
            <a:p>
              <a:pPr algn="ctr"/>
              <a:r>
                <a:rPr lang="en-US" sz="1200" dirty="0" smtClean="0">
                  <a:solidFill>
                    <a:schemeClr val="tx1">
                      <a:lumMod val="50000"/>
                    </a:schemeClr>
                  </a:solidFill>
                  <a:latin typeface="Calibri" pitchFamily="34" charset="0"/>
                </a:rPr>
                <a:t>Enrichment program in math or science</a:t>
              </a:r>
              <a:endParaRPr lang="en-US" sz="1200" dirty="0">
                <a:solidFill>
                  <a:schemeClr val="tx1">
                    <a:lumMod val="50000"/>
                  </a:schemeClr>
                </a:solidFill>
                <a:latin typeface="Calibri" pitchFamily="34" charset="0"/>
              </a:endParaRPr>
            </a:p>
          </p:txBody>
        </p:sp>
        <p:sp>
          <p:nvSpPr>
            <p:cNvPr id="9" name="TextBox 8"/>
            <p:cNvSpPr txBox="1"/>
            <p:nvPr/>
          </p:nvSpPr>
          <p:spPr>
            <a:xfrm>
              <a:off x="3844342" y="5081076"/>
              <a:ext cx="830632" cy="483657"/>
            </a:xfrm>
            <a:prstGeom prst="rect">
              <a:avLst/>
            </a:prstGeom>
            <a:noFill/>
          </p:spPr>
          <p:txBody>
            <a:bodyPr wrap="square" rtlCol="0">
              <a:spAutoFit/>
            </a:bodyPr>
            <a:lstStyle/>
            <a:p>
              <a:pPr algn="ctr"/>
              <a:r>
                <a:rPr lang="en-US" sz="1200" dirty="0" smtClean="0">
                  <a:solidFill>
                    <a:schemeClr val="tx1">
                      <a:lumMod val="50000"/>
                    </a:schemeClr>
                  </a:solidFill>
                  <a:latin typeface="Calibri" pitchFamily="34" charset="0"/>
                </a:rPr>
                <a:t>Sports team expenses</a:t>
              </a:r>
              <a:endParaRPr lang="en-US" sz="1200" dirty="0">
                <a:solidFill>
                  <a:schemeClr val="tx1">
                    <a:lumMod val="50000"/>
                  </a:schemeClr>
                </a:solidFill>
                <a:latin typeface="Calibri" pitchFamily="34" charset="0"/>
              </a:endParaRPr>
            </a:p>
          </p:txBody>
        </p:sp>
        <p:sp>
          <p:nvSpPr>
            <p:cNvPr id="10" name="TextBox 9"/>
            <p:cNvSpPr txBox="1"/>
            <p:nvPr/>
          </p:nvSpPr>
          <p:spPr>
            <a:xfrm>
              <a:off x="4404412" y="5081077"/>
              <a:ext cx="1066800" cy="276999"/>
            </a:xfrm>
            <a:prstGeom prst="rect">
              <a:avLst/>
            </a:prstGeom>
            <a:noFill/>
          </p:spPr>
          <p:txBody>
            <a:bodyPr wrap="square" rtlCol="0">
              <a:spAutoFit/>
            </a:bodyPr>
            <a:lstStyle/>
            <a:p>
              <a:pPr algn="ctr"/>
              <a:r>
                <a:rPr lang="en-US" sz="1200" dirty="0" smtClean="0">
                  <a:solidFill>
                    <a:schemeClr val="tx1">
                      <a:lumMod val="50000"/>
                    </a:schemeClr>
                  </a:solidFill>
                  <a:latin typeface="Calibri" pitchFamily="34" charset="0"/>
                </a:rPr>
                <a:t>Clothing</a:t>
              </a:r>
              <a:endParaRPr lang="en-US" sz="1200" dirty="0">
                <a:solidFill>
                  <a:schemeClr val="tx1">
                    <a:lumMod val="50000"/>
                  </a:schemeClr>
                </a:solidFill>
                <a:latin typeface="Calibri" pitchFamily="34" charset="0"/>
              </a:endParaRPr>
            </a:p>
          </p:txBody>
        </p:sp>
        <p:sp>
          <p:nvSpPr>
            <p:cNvPr id="11" name="TextBox 10"/>
            <p:cNvSpPr txBox="1"/>
            <p:nvPr/>
          </p:nvSpPr>
          <p:spPr>
            <a:xfrm>
              <a:off x="5044492" y="5081076"/>
              <a:ext cx="1143000" cy="461665"/>
            </a:xfrm>
            <a:prstGeom prst="rect">
              <a:avLst/>
            </a:prstGeom>
            <a:noFill/>
          </p:spPr>
          <p:txBody>
            <a:bodyPr wrap="square" rtlCol="0">
              <a:spAutoFit/>
            </a:bodyPr>
            <a:lstStyle/>
            <a:p>
              <a:pPr algn="ctr"/>
              <a:r>
                <a:rPr lang="en-US" sz="1200" dirty="0" smtClean="0">
                  <a:solidFill>
                    <a:schemeClr val="tx1">
                      <a:lumMod val="50000"/>
                    </a:schemeClr>
                  </a:solidFill>
                  <a:latin typeface="Calibri" pitchFamily="34" charset="0"/>
                </a:rPr>
                <a:t>Entertain-</a:t>
              </a:r>
            </a:p>
            <a:p>
              <a:pPr algn="ctr"/>
              <a:r>
                <a:rPr lang="en-US" sz="1200" dirty="0" smtClean="0">
                  <a:solidFill>
                    <a:schemeClr val="tx1">
                      <a:lumMod val="50000"/>
                    </a:schemeClr>
                  </a:solidFill>
                  <a:latin typeface="Calibri" pitchFamily="34" charset="0"/>
                </a:rPr>
                <a:t>ment</a:t>
              </a:r>
              <a:endParaRPr lang="en-US" sz="1200" dirty="0">
                <a:solidFill>
                  <a:schemeClr val="tx1">
                    <a:lumMod val="50000"/>
                  </a:schemeClr>
                </a:solidFill>
                <a:latin typeface="Calibri" pitchFamily="34" charset="0"/>
              </a:endParaRPr>
            </a:p>
          </p:txBody>
        </p:sp>
        <p:sp>
          <p:nvSpPr>
            <p:cNvPr id="12" name="TextBox 11"/>
            <p:cNvSpPr txBox="1"/>
            <p:nvPr/>
          </p:nvSpPr>
          <p:spPr>
            <a:xfrm>
              <a:off x="5844592" y="5076889"/>
              <a:ext cx="960120" cy="621845"/>
            </a:xfrm>
            <a:prstGeom prst="rect">
              <a:avLst/>
            </a:prstGeom>
            <a:noFill/>
          </p:spPr>
          <p:txBody>
            <a:bodyPr wrap="square" rtlCol="0">
              <a:spAutoFit/>
            </a:bodyPr>
            <a:lstStyle/>
            <a:p>
              <a:pPr algn="ctr"/>
              <a:r>
                <a:rPr lang="en-US" sz="1200" dirty="0" smtClean="0">
                  <a:solidFill>
                    <a:schemeClr val="tx1">
                      <a:lumMod val="50000"/>
                    </a:schemeClr>
                  </a:solidFill>
                  <a:latin typeface="Calibri" pitchFamily="34" charset="0"/>
                </a:rPr>
                <a:t>Enrichment program in reading or LA</a:t>
              </a:r>
              <a:endParaRPr lang="en-US" sz="1200" dirty="0">
                <a:solidFill>
                  <a:schemeClr val="tx1">
                    <a:lumMod val="50000"/>
                  </a:schemeClr>
                </a:solidFill>
                <a:latin typeface="Calibri" pitchFamily="34" charset="0"/>
              </a:endParaRPr>
            </a:p>
          </p:txBody>
        </p:sp>
        <p:sp>
          <p:nvSpPr>
            <p:cNvPr id="13" name="TextBox 12"/>
            <p:cNvSpPr txBox="1"/>
            <p:nvPr/>
          </p:nvSpPr>
          <p:spPr>
            <a:xfrm>
              <a:off x="6564682" y="5081077"/>
              <a:ext cx="914400" cy="461665"/>
            </a:xfrm>
            <a:prstGeom prst="rect">
              <a:avLst/>
            </a:prstGeom>
            <a:noFill/>
          </p:spPr>
          <p:txBody>
            <a:bodyPr wrap="square" rtlCol="0">
              <a:spAutoFit/>
            </a:bodyPr>
            <a:lstStyle/>
            <a:p>
              <a:pPr algn="ctr"/>
              <a:r>
                <a:rPr lang="en-US" sz="1200" dirty="0" smtClean="0">
                  <a:solidFill>
                    <a:schemeClr val="tx1">
                      <a:lumMod val="50000"/>
                    </a:schemeClr>
                  </a:solidFill>
                  <a:latin typeface="Calibri" pitchFamily="34" charset="0"/>
                </a:rPr>
                <a:t>A cell phone</a:t>
              </a:r>
              <a:endParaRPr lang="en-US" sz="1200" dirty="0">
                <a:solidFill>
                  <a:schemeClr val="tx1">
                    <a:lumMod val="50000"/>
                  </a:schemeClr>
                </a:solidFill>
                <a:latin typeface="Calibri" pitchFamily="34" charset="0"/>
              </a:endParaRPr>
            </a:p>
          </p:txBody>
        </p:sp>
        <p:sp>
          <p:nvSpPr>
            <p:cNvPr id="14" name="TextBox 13"/>
            <p:cNvSpPr txBox="1"/>
            <p:nvPr/>
          </p:nvSpPr>
          <p:spPr>
            <a:xfrm>
              <a:off x="7284772" y="5081077"/>
              <a:ext cx="838200" cy="457200"/>
            </a:xfrm>
            <a:prstGeom prst="rect">
              <a:avLst/>
            </a:prstGeom>
            <a:noFill/>
          </p:spPr>
          <p:txBody>
            <a:bodyPr wrap="square" rtlCol="0">
              <a:spAutoFit/>
            </a:bodyPr>
            <a:lstStyle/>
            <a:p>
              <a:pPr algn="ctr"/>
              <a:r>
                <a:rPr lang="en-US" sz="1200" dirty="0" smtClean="0">
                  <a:solidFill>
                    <a:schemeClr val="tx1">
                      <a:lumMod val="50000"/>
                    </a:schemeClr>
                  </a:solidFill>
                  <a:latin typeface="Calibri" pitchFamily="34" charset="0"/>
                </a:rPr>
                <a:t>Some other way</a:t>
              </a:r>
              <a:endParaRPr lang="en-US" sz="1200" dirty="0">
                <a:solidFill>
                  <a:schemeClr val="tx1">
                    <a:lumMod val="50000"/>
                  </a:schemeClr>
                </a:solidFill>
                <a:latin typeface="Calibri" pitchFamily="34" charset="0"/>
              </a:endParaRPr>
            </a:p>
          </p:txBody>
        </p:sp>
      </p:grpSp>
      <p:sp>
        <p:nvSpPr>
          <p:cNvPr id="18" name="TextBox 17"/>
          <p:cNvSpPr txBox="1"/>
          <p:nvPr/>
        </p:nvSpPr>
        <p:spPr>
          <a:xfrm>
            <a:off x="4114800" y="3055203"/>
            <a:ext cx="4267200" cy="830997"/>
          </a:xfrm>
          <a:prstGeom prst="rect">
            <a:avLst/>
          </a:prstGeom>
          <a:noFill/>
        </p:spPr>
        <p:txBody>
          <a:bodyPr wrap="square" rtlCol="0">
            <a:spAutoFit/>
          </a:bodyPr>
          <a:lstStyle/>
          <a:p>
            <a:pPr algn="ctr"/>
            <a:r>
              <a:rPr lang="en-US" sz="1600" b="1" u="sng" dirty="0" smtClean="0">
                <a:solidFill>
                  <a:schemeClr val="tx1">
                    <a:lumMod val="50000"/>
                  </a:schemeClr>
                </a:solidFill>
                <a:latin typeface="Calibri" pitchFamily="34" charset="0"/>
              </a:rPr>
              <a:t>Parents: If You Had an Extra $100 to Spend Each Month on Your Child, How Would You Be Most Likely to Spend It?</a:t>
            </a:r>
            <a:endParaRPr lang="en-US" sz="1600" b="1" u="sng" dirty="0">
              <a:solidFill>
                <a:schemeClr val="tx1">
                  <a:lumMod val="50000"/>
                </a:schemeClr>
              </a:solidFill>
              <a:latin typeface="Calibri" pitchFamily="34" charset="0"/>
            </a:endParaRPr>
          </a:p>
        </p:txBody>
      </p:sp>
      <p:graphicFrame>
        <p:nvGraphicFramePr>
          <p:cNvPr id="22" name="Chart 21"/>
          <p:cNvGraphicFramePr/>
          <p:nvPr/>
        </p:nvGraphicFramePr>
        <p:xfrm>
          <a:off x="-76200" y="1066800"/>
          <a:ext cx="3581400" cy="4800600"/>
        </p:xfrm>
        <a:graphic>
          <a:graphicData uri="http://schemas.openxmlformats.org/drawingml/2006/chart">
            <c:chart xmlns:c="http://schemas.openxmlformats.org/drawingml/2006/chart" xmlns:r="http://schemas.openxmlformats.org/officeDocument/2006/relationships" r:id="rId4"/>
          </a:graphicData>
        </a:graphic>
      </p:graphicFrame>
      <p:sp>
        <p:nvSpPr>
          <p:cNvPr id="23" name="TextBox 22"/>
          <p:cNvSpPr txBox="1"/>
          <p:nvPr/>
        </p:nvSpPr>
        <p:spPr>
          <a:xfrm>
            <a:off x="0" y="6096000"/>
            <a:ext cx="7162800" cy="784830"/>
          </a:xfrm>
          <a:prstGeom prst="rect">
            <a:avLst/>
          </a:prstGeom>
          <a:noFill/>
        </p:spPr>
        <p:txBody>
          <a:bodyPr wrap="square" rtlCol="0">
            <a:spAutoFit/>
          </a:bodyPr>
          <a:lstStyle/>
          <a:p>
            <a:r>
              <a:rPr lang="en-US" sz="900" b="1" dirty="0" smtClean="0">
                <a:solidFill>
                  <a:schemeClr val="tx1">
                    <a:lumMod val="50000"/>
                  </a:schemeClr>
                </a:solidFill>
                <a:latin typeface="Calibri" pitchFamily="34" charset="0"/>
              </a:rPr>
              <a:t>Base: All Parents of Child in Grades K–12 (n=854)</a:t>
            </a:r>
          </a:p>
          <a:p>
            <a:r>
              <a:rPr lang="en-US" sz="900" dirty="0" smtClean="0">
                <a:solidFill>
                  <a:schemeClr val="tx1">
                    <a:lumMod val="50000"/>
                  </a:schemeClr>
                </a:solidFill>
                <a:latin typeface="Calibri" pitchFamily="34" charset="0"/>
              </a:rPr>
              <a:t>Q1045: How confident are you that you have the skills to help your child with their math and science homework if they asked for your assistance?</a:t>
            </a:r>
          </a:p>
          <a:p>
            <a:r>
              <a:rPr lang="en-US" sz="900" dirty="0" smtClean="0">
                <a:solidFill>
                  <a:schemeClr val="tx1">
                    <a:lumMod val="50000"/>
                  </a:schemeClr>
                </a:solidFill>
                <a:latin typeface="Calibri" pitchFamily="34" charset="0"/>
              </a:rPr>
              <a:t>Q1050: How willing would you be to spend money to help your child(ren) be successful in their math and science classes?  </a:t>
            </a:r>
          </a:p>
          <a:p>
            <a:r>
              <a:rPr lang="en-US" sz="900" dirty="0" smtClean="0">
                <a:solidFill>
                  <a:schemeClr val="tx1">
                    <a:lumMod val="50000"/>
                  </a:schemeClr>
                </a:solidFill>
                <a:latin typeface="Calibri" pitchFamily="34" charset="0"/>
              </a:rPr>
              <a:t>Q1030: Assuming all of your child’s basic needs are met, if you had an extra $100 to spend each month on your child, in which of the following ways would you be most likely to spend that money?</a:t>
            </a:r>
          </a:p>
        </p:txBody>
      </p:sp>
      <p:sp>
        <p:nvSpPr>
          <p:cNvPr id="24" name="TextBox 23"/>
          <p:cNvSpPr txBox="1"/>
          <p:nvPr/>
        </p:nvSpPr>
        <p:spPr>
          <a:xfrm>
            <a:off x="152400" y="838200"/>
            <a:ext cx="3276600" cy="830997"/>
          </a:xfrm>
          <a:prstGeom prst="rect">
            <a:avLst/>
          </a:prstGeom>
          <a:noFill/>
        </p:spPr>
        <p:txBody>
          <a:bodyPr wrap="square" rtlCol="0">
            <a:spAutoFit/>
          </a:bodyPr>
          <a:lstStyle/>
          <a:p>
            <a:pPr algn="ctr"/>
            <a:r>
              <a:rPr lang="en-US" sz="1600" b="1" u="sng" dirty="0" smtClean="0">
                <a:solidFill>
                  <a:schemeClr val="tx1">
                    <a:lumMod val="50000"/>
                  </a:schemeClr>
                </a:solidFill>
                <a:latin typeface="Calibri" pitchFamily="34" charset="0"/>
              </a:rPr>
              <a:t>Parents: How Willing Would You Be to Spend Money to Help </a:t>
            </a:r>
            <a:r>
              <a:rPr lang="en-US" sz="1600" b="1" u="sng" dirty="0">
                <a:solidFill>
                  <a:schemeClr val="tx1">
                    <a:lumMod val="50000"/>
                  </a:schemeClr>
                </a:solidFill>
                <a:latin typeface="Calibri" pitchFamily="34" charset="0"/>
              </a:rPr>
              <a:t>Y</a:t>
            </a:r>
            <a:r>
              <a:rPr lang="en-US" sz="1600" b="1" u="sng" dirty="0" smtClean="0">
                <a:solidFill>
                  <a:schemeClr val="tx1">
                    <a:lumMod val="50000"/>
                  </a:schemeClr>
                </a:solidFill>
                <a:latin typeface="Calibri" pitchFamily="34" charset="0"/>
              </a:rPr>
              <a:t>our Child </a:t>
            </a:r>
            <a:r>
              <a:rPr lang="en-US" sz="1600" b="1" u="sng" dirty="0">
                <a:solidFill>
                  <a:schemeClr val="tx1">
                    <a:lumMod val="50000"/>
                  </a:schemeClr>
                </a:solidFill>
                <a:latin typeface="Calibri" pitchFamily="34" charset="0"/>
              </a:rPr>
              <a:t>B</a:t>
            </a:r>
            <a:r>
              <a:rPr lang="en-US" sz="1600" b="1" u="sng" dirty="0" smtClean="0">
                <a:solidFill>
                  <a:schemeClr val="tx1">
                    <a:lumMod val="50000"/>
                  </a:schemeClr>
                </a:solidFill>
                <a:latin typeface="Calibri" pitchFamily="34" charset="0"/>
              </a:rPr>
              <a:t>e </a:t>
            </a:r>
            <a:r>
              <a:rPr lang="en-US" sz="1600" b="1" u="sng" dirty="0">
                <a:solidFill>
                  <a:schemeClr val="tx1">
                    <a:lumMod val="50000"/>
                  </a:schemeClr>
                </a:solidFill>
                <a:latin typeface="Calibri" pitchFamily="34" charset="0"/>
              </a:rPr>
              <a:t>S</a:t>
            </a:r>
            <a:r>
              <a:rPr lang="en-US" sz="1600" b="1" u="sng" dirty="0" smtClean="0">
                <a:solidFill>
                  <a:schemeClr val="tx1">
                    <a:lumMod val="50000"/>
                  </a:schemeClr>
                </a:solidFill>
                <a:latin typeface="Calibri" pitchFamily="34" charset="0"/>
              </a:rPr>
              <a:t>uccessful in Math and Science?</a:t>
            </a:r>
            <a:endParaRPr lang="en-US" sz="1600" b="1" u="sng" dirty="0">
              <a:solidFill>
                <a:schemeClr val="tx1">
                  <a:lumMod val="50000"/>
                </a:schemeClr>
              </a:solidFill>
              <a:latin typeface="Calibri" pitchFamily="34" charset="0"/>
            </a:endParaRPr>
          </a:p>
        </p:txBody>
      </p:sp>
      <p:sp>
        <p:nvSpPr>
          <p:cNvPr id="25" name="Left Bracket 24"/>
          <p:cNvSpPr/>
          <p:nvPr/>
        </p:nvSpPr>
        <p:spPr bwMode="auto">
          <a:xfrm>
            <a:off x="1066800" y="1838324"/>
            <a:ext cx="247650" cy="2276475"/>
          </a:xfrm>
          <a:prstGeom prst="leftBracket">
            <a:avLst/>
          </a:prstGeom>
          <a:noFill/>
          <a:ln w="1587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26" name="TextBox 25"/>
          <p:cNvSpPr txBox="1"/>
          <p:nvPr/>
        </p:nvSpPr>
        <p:spPr>
          <a:xfrm>
            <a:off x="9525" y="2114550"/>
            <a:ext cx="990600" cy="954107"/>
          </a:xfrm>
          <a:prstGeom prst="rect">
            <a:avLst/>
          </a:prstGeom>
          <a:noFill/>
        </p:spPr>
        <p:txBody>
          <a:bodyPr wrap="square" rtlCol="0">
            <a:spAutoFit/>
          </a:bodyPr>
          <a:lstStyle/>
          <a:p>
            <a:pPr algn="ctr"/>
            <a:r>
              <a:rPr lang="en-US" sz="1400" b="1" dirty="0" smtClean="0">
                <a:solidFill>
                  <a:schemeClr val="tx1">
                    <a:lumMod val="50000"/>
                  </a:schemeClr>
                </a:solidFill>
                <a:latin typeface="Calibri" pitchFamily="34" charset="0"/>
              </a:rPr>
              <a:t>61%</a:t>
            </a:r>
          </a:p>
          <a:p>
            <a:pPr algn="ctr"/>
            <a:r>
              <a:rPr lang="en-US" sz="1400" dirty="0" smtClean="0">
                <a:solidFill>
                  <a:schemeClr val="tx1">
                    <a:lumMod val="50000"/>
                  </a:schemeClr>
                </a:solidFill>
                <a:latin typeface="Calibri" pitchFamily="34" charset="0"/>
              </a:rPr>
              <a:t>Extremely/</a:t>
            </a:r>
            <a:r>
              <a:rPr lang="en-US" sz="1400" dirty="0">
                <a:solidFill>
                  <a:schemeClr val="tx1">
                    <a:lumMod val="50000"/>
                  </a:schemeClr>
                </a:solidFill>
                <a:latin typeface="Calibri" pitchFamily="34" charset="0"/>
              </a:rPr>
              <a:t>v</a:t>
            </a:r>
            <a:r>
              <a:rPr lang="en-US" sz="1400" dirty="0" smtClean="0">
                <a:solidFill>
                  <a:schemeClr val="tx1">
                    <a:lumMod val="50000"/>
                  </a:schemeClr>
                </a:solidFill>
                <a:latin typeface="Calibri" pitchFamily="34" charset="0"/>
              </a:rPr>
              <a:t>ery willing</a:t>
            </a:r>
            <a:endParaRPr lang="en-US" sz="1400" dirty="0">
              <a:solidFill>
                <a:schemeClr val="tx1">
                  <a:lumMod val="50000"/>
                </a:schemeClr>
              </a:solidFill>
              <a:latin typeface="Calibri" pitchFamily="34" charset="0"/>
            </a:endParaRPr>
          </a:p>
        </p:txBody>
      </p:sp>
      <p:sp>
        <p:nvSpPr>
          <p:cNvPr id="27" name="Rectangle 2"/>
          <p:cNvSpPr>
            <a:spLocks noGrp="1" noChangeArrowheads="1"/>
          </p:cNvSpPr>
          <p:nvPr>
            <p:ph type="title"/>
          </p:nvPr>
        </p:nvSpPr>
        <p:spPr>
          <a:xfrm>
            <a:off x="0" y="0"/>
            <a:ext cx="9144000" cy="838200"/>
          </a:xfrm>
        </p:spPr>
        <p:txBody>
          <a:bodyPr/>
          <a:lstStyle/>
          <a:p>
            <a:r>
              <a:rPr lang="en-US" sz="1800" dirty="0" smtClean="0">
                <a:latin typeface="Calibri" pitchFamily="34" charset="0"/>
              </a:rPr>
              <a:t>Parents have high, unmet expectations for schools when it comes to STEM education, but are they willing to help make up the difference themselves? </a:t>
            </a:r>
            <a:br>
              <a:rPr lang="en-US" sz="1800" dirty="0" smtClean="0">
                <a:latin typeface="Calibri" pitchFamily="34" charset="0"/>
              </a:rPr>
            </a:br>
            <a:endParaRPr lang="en-US" sz="1800" dirty="0">
              <a:latin typeface="Calibri" pitchFamily="34" charset="0"/>
            </a:endParaRPr>
          </a:p>
        </p:txBody>
      </p:sp>
      <p:graphicFrame>
        <p:nvGraphicFramePr>
          <p:cNvPr id="28" name="Chart 27"/>
          <p:cNvGraphicFramePr/>
          <p:nvPr/>
        </p:nvGraphicFramePr>
        <p:xfrm>
          <a:off x="3810000" y="876300"/>
          <a:ext cx="4876800" cy="1752600"/>
        </p:xfrm>
        <a:graphic>
          <a:graphicData uri="http://schemas.openxmlformats.org/drawingml/2006/chart">
            <c:chart xmlns:c="http://schemas.openxmlformats.org/drawingml/2006/chart" xmlns:r="http://schemas.openxmlformats.org/officeDocument/2006/relationships" r:id="rId5"/>
          </a:graphicData>
        </a:graphic>
      </p:graphicFrame>
      <p:sp>
        <p:nvSpPr>
          <p:cNvPr id="29" name="Rounded Rectangle 28"/>
          <p:cNvSpPr/>
          <p:nvPr/>
        </p:nvSpPr>
        <p:spPr bwMode="auto">
          <a:xfrm>
            <a:off x="3886200" y="2400300"/>
            <a:ext cx="4724400" cy="457200"/>
          </a:xfrm>
          <a:prstGeom prst="roundRect">
            <a:avLst/>
          </a:prstGeom>
          <a:solidFill>
            <a:schemeClr val="bg1"/>
          </a:solidFill>
          <a:ln w="25400" cap="flat" cmpd="sng" algn="ctr">
            <a:solidFill>
              <a:schemeClr val="accent1"/>
            </a:solidFill>
            <a:prstDash val="solid"/>
            <a:round/>
            <a:headEnd type="none" w="med" len="med"/>
            <a:tailEnd type="none" w="med" len="med"/>
          </a:ln>
          <a:effectLst>
            <a:outerShdw blurRad="50800" dist="38100" dir="2700000" algn="tl" rotWithShape="0">
              <a:srgbClr val="000000">
                <a:alpha val="40000"/>
              </a:srgbClr>
            </a:outerShdw>
          </a:effectLst>
        </p:spPr>
        <p:txBody>
          <a:bodyPr vert="horz" wrap="square" lIns="91440" tIns="45720" rIns="91440" bIns="45720" numCol="1" rtlCol="0" anchor="ctr" anchorCtr="0" compatLnSpc="1">
            <a:prstTxWarp prst="textNoShape">
              <a:avLst/>
            </a:prstTxWarp>
          </a:bodyPr>
          <a:lstStyle/>
          <a:p>
            <a:pPr algn="ctr"/>
            <a:r>
              <a:rPr kumimoji="0" lang="en-US" sz="1200" b="1" i="0" u="none" strike="noStrike" cap="none" normalizeH="0" baseline="0" dirty="0" smtClean="0">
                <a:ln>
                  <a:noFill/>
                </a:ln>
                <a:solidFill>
                  <a:schemeClr val="tx1">
                    <a:lumMod val="50000"/>
                  </a:schemeClr>
                </a:solidFill>
                <a:effectLst/>
                <a:latin typeface="Calibri" pitchFamily="34" charset="0"/>
              </a:rPr>
              <a:t>Dads</a:t>
            </a:r>
            <a:r>
              <a:rPr kumimoji="0" lang="en-US" sz="1200" b="0" i="0" u="none" strike="noStrike" cap="none" normalizeH="0" baseline="0" dirty="0" smtClean="0">
                <a:ln>
                  <a:noFill/>
                </a:ln>
                <a:solidFill>
                  <a:schemeClr val="tx1">
                    <a:lumMod val="50000"/>
                  </a:schemeClr>
                </a:solidFill>
                <a:effectLst/>
                <a:latin typeface="Calibri" pitchFamily="34" charset="0"/>
              </a:rPr>
              <a:t> (58% vs. 42% moms) and </a:t>
            </a:r>
            <a:r>
              <a:rPr kumimoji="0" lang="en-US" sz="1200" b="1" i="0" u="none" strike="noStrike" cap="none" normalizeH="0" baseline="0" dirty="0" smtClean="0">
                <a:ln>
                  <a:noFill/>
                </a:ln>
                <a:solidFill>
                  <a:schemeClr val="tx1">
                    <a:lumMod val="50000"/>
                  </a:schemeClr>
                </a:solidFill>
                <a:effectLst/>
                <a:latin typeface="Calibri" pitchFamily="34" charset="0"/>
              </a:rPr>
              <a:t>parents in STEM careers </a:t>
            </a:r>
            <a:r>
              <a:rPr kumimoji="0" lang="en-US" sz="1200" b="0" i="0" u="none" strike="noStrike" cap="none" normalizeH="0" baseline="0" dirty="0" smtClean="0">
                <a:ln>
                  <a:noFill/>
                </a:ln>
                <a:solidFill>
                  <a:schemeClr val="tx1">
                    <a:lumMod val="50000"/>
                  </a:schemeClr>
                </a:solidFill>
                <a:effectLst/>
                <a:latin typeface="Calibri" pitchFamily="34" charset="0"/>
              </a:rPr>
              <a:t>(68% vs. 43% non-STEM careers) are more confident</a:t>
            </a:r>
            <a:r>
              <a:rPr kumimoji="0" lang="en-US" sz="1200" b="0" i="0" u="none" strike="noStrike" cap="none" normalizeH="0" dirty="0" smtClean="0">
                <a:ln>
                  <a:noFill/>
                </a:ln>
                <a:solidFill>
                  <a:schemeClr val="tx1">
                    <a:lumMod val="50000"/>
                  </a:schemeClr>
                </a:solidFill>
                <a:effectLst/>
                <a:latin typeface="Calibri" pitchFamily="34" charset="0"/>
              </a:rPr>
              <a:t> in their abilities to help.</a:t>
            </a:r>
            <a:endParaRPr kumimoji="0" lang="en-US" sz="1200" b="0" i="0" u="none" strike="noStrike" cap="none" normalizeH="0" baseline="0" dirty="0" smtClean="0">
              <a:ln>
                <a:noFill/>
              </a:ln>
              <a:solidFill>
                <a:schemeClr val="tx1">
                  <a:lumMod val="50000"/>
                </a:schemeClr>
              </a:solidFill>
              <a:effectLst/>
              <a:latin typeface="Calibri" pitchFamily="34" charset="0"/>
            </a:endParaRPr>
          </a:p>
        </p:txBody>
      </p:sp>
      <p:sp>
        <p:nvSpPr>
          <p:cNvPr id="30" name="TextBox 29"/>
          <p:cNvSpPr txBox="1"/>
          <p:nvPr/>
        </p:nvSpPr>
        <p:spPr>
          <a:xfrm>
            <a:off x="3886200" y="781050"/>
            <a:ext cx="4648200" cy="584775"/>
          </a:xfrm>
          <a:prstGeom prst="rect">
            <a:avLst/>
          </a:prstGeom>
          <a:noFill/>
        </p:spPr>
        <p:txBody>
          <a:bodyPr wrap="square" rtlCol="0">
            <a:spAutoFit/>
          </a:bodyPr>
          <a:lstStyle/>
          <a:p>
            <a:pPr algn="ctr"/>
            <a:r>
              <a:rPr lang="en-US" sz="1600" b="1" u="sng" dirty="0" smtClean="0">
                <a:solidFill>
                  <a:schemeClr val="tx1">
                    <a:lumMod val="50000"/>
                  </a:schemeClr>
                </a:solidFill>
                <a:latin typeface="Calibri" pitchFamily="34" charset="0"/>
              </a:rPr>
              <a:t>Parents: How Confident Are You Helping Your Child With Their Math and Science Homework? </a:t>
            </a:r>
            <a:endParaRPr lang="en-US" sz="1600" b="1" u="sng" dirty="0">
              <a:solidFill>
                <a:schemeClr val="tx1">
                  <a:lumMod val="50000"/>
                </a:schemeClr>
              </a:solidFill>
              <a:latin typeface="Calibri" pitchFamily="34" charset="0"/>
            </a:endParaRPr>
          </a:p>
        </p:txBody>
      </p:sp>
      <p:cxnSp>
        <p:nvCxnSpPr>
          <p:cNvPr id="32" name="Straight Connector 31"/>
          <p:cNvCxnSpPr/>
          <p:nvPr/>
        </p:nvCxnSpPr>
        <p:spPr bwMode="auto">
          <a:xfrm>
            <a:off x="3124200" y="2057400"/>
            <a:ext cx="0" cy="3962400"/>
          </a:xfrm>
          <a:prstGeom prst="line">
            <a:avLst/>
          </a:prstGeom>
          <a:solidFill>
            <a:schemeClr val="accent1"/>
          </a:solidFill>
          <a:ln w="15875" cap="flat" cmpd="sng" algn="ctr">
            <a:solidFill>
              <a:schemeClr val="tx1"/>
            </a:solidFill>
            <a:prstDash val="dash"/>
            <a:round/>
            <a:headEnd type="none" w="med" len="med"/>
            <a:tailEnd type="none" w="med" len="med"/>
          </a:ln>
          <a:effectLst/>
        </p:spPr>
      </p:cxnSp>
      <p:cxnSp>
        <p:nvCxnSpPr>
          <p:cNvPr id="34" name="Straight Connector 33"/>
          <p:cNvCxnSpPr/>
          <p:nvPr/>
        </p:nvCxnSpPr>
        <p:spPr bwMode="auto">
          <a:xfrm>
            <a:off x="3124200" y="3038475"/>
            <a:ext cx="5638800" cy="0"/>
          </a:xfrm>
          <a:prstGeom prst="line">
            <a:avLst/>
          </a:prstGeom>
          <a:solidFill>
            <a:schemeClr val="accent1"/>
          </a:solidFill>
          <a:ln w="15875" cap="flat" cmpd="sng" algn="ctr">
            <a:solidFill>
              <a:schemeClr val="tx1">
                <a:lumMod val="50000"/>
              </a:schemeClr>
            </a:solidFill>
            <a:prstDash val="dash"/>
            <a:round/>
            <a:headEnd type="none" w="med" len="med"/>
            <a:tailEnd type="none" w="med" len="med"/>
          </a:ln>
          <a:effectLst/>
        </p:spPr>
      </p:cxnSp>
      <p:sp>
        <p:nvSpPr>
          <p:cNvPr id="31" name="Slide Number Placeholder 30"/>
          <p:cNvSpPr>
            <a:spLocks noGrp="1"/>
          </p:cNvSpPr>
          <p:nvPr>
            <p:ph type="sldNum" sz="quarter" idx="12"/>
          </p:nvPr>
        </p:nvSpPr>
        <p:spPr/>
        <p:txBody>
          <a:bodyPr/>
          <a:lstStyle/>
          <a:p>
            <a:fld id="{75E20B0C-19F5-1541-B0D6-F5C78F991D2B}"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7162800" y="5486400"/>
            <a:ext cx="1981200" cy="1371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17" name="Rectangle 16"/>
          <p:cNvSpPr/>
          <p:nvPr/>
        </p:nvSpPr>
        <p:spPr bwMode="auto">
          <a:xfrm>
            <a:off x="0" y="0"/>
            <a:ext cx="91440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15" name="Rectangle 2"/>
          <p:cNvSpPr>
            <a:spLocks noGrp="1" noChangeArrowheads="1"/>
          </p:cNvSpPr>
          <p:nvPr>
            <p:ph type="title"/>
          </p:nvPr>
        </p:nvSpPr>
        <p:spPr>
          <a:xfrm>
            <a:off x="0" y="152400"/>
            <a:ext cx="9144000" cy="990600"/>
          </a:xfrm>
        </p:spPr>
        <p:txBody>
          <a:bodyPr/>
          <a:lstStyle/>
          <a:p>
            <a:pPr algn="ctr"/>
            <a:r>
              <a:rPr lang="en-US" sz="1800" dirty="0" smtClean="0">
                <a:solidFill>
                  <a:schemeClr val="tx1">
                    <a:lumMod val="50000"/>
                  </a:schemeClr>
                </a:solidFill>
                <a:latin typeface="Calibri" pitchFamily="34" charset="0"/>
              </a:rPr>
              <a:t>STEM Students: What Can Parents and Schools Do to Help </a:t>
            </a:r>
            <a:br>
              <a:rPr lang="en-US" sz="1800" dirty="0" smtClean="0">
                <a:solidFill>
                  <a:schemeClr val="tx1">
                    <a:lumMod val="50000"/>
                  </a:schemeClr>
                </a:solidFill>
                <a:latin typeface="Calibri" pitchFamily="34" charset="0"/>
              </a:rPr>
            </a:br>
            <a:r>
              <a:rPr lang="en-US" sz="1800" dirty="0" smtClean="0">
                <a:solidFill>
                  <a:schemeClr val="tx1">
                    <a:lumMod val="50000"/>
                  </a:schemeClr>
                </a:solidFill>
                <a:latin typeface="Calibri" pitchFamily="34" charset="0"/>
              </a:rPr>
              <a:t>Kids and Teens Become Interested in STEM?</a:t>
            </a:r>
            <a:endParaRPr lang="en-US" sz="1800" dirty="0">
              <a:solidFill>
                <a:schemeClr val="tx1">
                  <a:lumMod val="50000"/>
                </a:schemeClr>
              </a:solidFill>
              <a:latin typeface="Calibri" pitchFamily="34" charset="0"/>
            </a:endParaRPr>
          </a:p>
        </p:txBody>
      </p:sp>
      <p:sp>
        <p:nvSpPr>
          <p:cNvPr id="5" name="TextBox 4"/>
          <p:cNvSpPr txBox="1"/>
          <p:nvPr/>
        </p:nvSpPr>
        <p:spPr>
          <a:xfrm>
            <a:off x="0" y="6362700"/>
            <a:ext cx="3505200" cy="507831"/>
          </a:xfrm>
          <a:prstGeom prst="rect">
            <a:avLst/>
          </a:prstGeom>
          <a:noFill/>
        </p:spPr>
        <p:txBody>
          <a:bodyPr wrap="square" rtlCol="0">
            <a:spAutoFit/>
          </a:bodyPr>
          <a:lstStyle/>
          <a:p>
            <a:r>
              <a:rPr lang="en-US" sz="900" b="1" dirty="0" smtClean="0">
                <a:solidFill>
                  <a:schemeClr val="tx1">
                    <a:lumMod val="50000"/>
                  </a:schemeClr>
                </a:solidFill>
                <a:latin typeface="Calibri" pitchFamily="34" charset="0"/>
              </a:rPr>
              <a:t>Base: All College Students (n=500)</a:t>
            </a:r>
          </a:p>
          <a:p>
            <a:r>
              <a:rPr lang="en-US" sz="900" dirty="0" smtClean="0">
                <a:solidFill>
                  <a:schemeClr val="tx1">
                    <a:lumMod val="50000"/>
                  </a:schemeClr>
                </a:solidFill>
                <a:latin typeface="Calibri" pitchFamily="34" charset="0"/>
              </a:rPr>
              <a:t>Q950: What can parents and schools do to help kids and teens become interested in science, technology, engineering and mathematics?</a:t>
            </a:r>
          </a:p>
        </p:txBody>
      </p:sp>
      <p:pic>
        <p:nvPicPr>
          <p:cNvPr id="26" name="Picture 3"/>
          <p:cNvPicPr>
            <a:picLocks noChangeAspect="1" noChangeArrowheads="1"/>
          </p:cNvPicPr>
          <p:nvPr/>
        </p:nvPicPr>
        <p:blipFill>
          <a:blip r:embed="rId3" cstate="print"/>
          <a:srcRect/>
          <a:stretch>
            <a:fillRect/>
          </a:stretch>
        </p:blipFill>
        <p:spPr bwMode="auto">
          <a:xfrm>
            <a:off x="1600200" y="1422098"/>
            <a:ext cx="5943600" cy="3835702"/>
          </a:xfrm>
          <a:prstGeom prst="rect">
            <a:avLst/>
          </a:prstGeom>
          <a:noFill/>
          <a:ln w="9525">
            <a:noFill/>
            <a:miter lim="800000"/>
            <a:headEnd/>
            <a:tailEnd/>
          </a:ln>
        </p:spPr>
      </p:pic>
      <p:sp>
        <p:nvSpPr>
          <p:cNvPr id="27" name="Cloud Callout 26"/>
          <p:cNvSpPr/>
          <p:nvPr/>
        </p:nvSpPr>
        <p:spPr bwMode="auto">
          <a:xfrm>
            <a:off x="5943600" y="685800"/>
            <a:ext cx="3048000" cy="1295400"/>
          </a:xfrm>
          <a:prstGeom prst="cloudCallout">
            <a:avLst>
              <a:gd name="adj1" fmla="val -77481"/>
              <a:gd name="adj2" fmla="val 25036"/>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lvl="0" algn="ctr" eaLnBrk="1" hangingPunct="1"/>
            <a:r>
              <a:rPr lang="en-US" sz="1200" dirty="0" smtClean="0">
                <a:solidFill>
                  <a:schemeClr val="tx1">
                    <a:lumMod val="50000"/>
                  </a:schemeClr>
                </a:solidFill>
                <a:latin typeface="+mj-lt"/>
                <a:ea typeface="Calibri" pitchFamily="34" charset="0"/>
                <a:cs typeface="Times New Roman" pitchFamily="18" charset="0"/>
              </a:rPr>
              <a:t>“Fun games — see how science, technology, engineering, and mathematics are actually applicable to real life.”</a:t>
            </a:r>
          </a:p>
          <a:p>
            <a:pPr lvl="0" algn="ctr" eaLnBrk="1" hangingPunct="1"/>
            <a:r>
              <a:rPr lang="en-US" sz="1200" dirty="0" smtClean="0">
                <a:solidFill>
                  <a:schemeClr val="tx1">
                    <a:lumMod val="50000"/>
                  </a:schemeClr>
                </a:solidFill>
                <a:ea typeface="Calibri" pitchFamily="34" charset="0"/>
                <a:cs typeface="Times New Roman" pitchFamily="18" charset="0"/>
              </a:rPr>
              <a:t>—</a:t>
            </a:r>
            <a:r>
              <a:rPr lang="en-US" sz="1200" i="1" dirty="0" smtClean="0">
                <a:solidFill>
                  <a:schemeClr val="tx1">
                    <a:lumMod val="50000"/>
                  </a:schemeClr>
                </a:solidFill>
                <a:latin typeface="+mj-lt"/>
                <a:ea typeface="Calibri" pitchFamily="34" charset="0"/>
                <a:cs typeface="Times New Roman" pitchFamily="18" charset="0"/>
              </a:rPr>
              <a:t>Engineering Student</a:t>
            </a:r>
            <a:endParaRPr lang="en-US" sz="1200" i="1" dirty="0" smtClean="0">
              <a:solidFill>
                <a:schemeClr val="tx1">
                  <a:lumMod val="50000"/>
                </a:schemeClr>
              </a:solidFill>
              <a:latin typeface="+mj-lt"/>
              <a:cs typeface="Arial" pitchFamily="34" charset="0"/>
            </a:endParaRPr>
          </a:p>
        </p:txBody>
      </p:sp>
      <p:sp>
        <p:nvSpPr>
          <p:cNvPr id="28" name="Cloud Callout 27"/>
          <p:cNvSpPr/>
          <p:nvPr/>
        </p:nvSpPr>
        <p:spPr bwMode="auto">
          <a:xfrm>
            <a:off x="19050" y="1543050"/>
            <a:ext cx="2133600" cy="1752600"/>
          </a:xfrm>
          <a:prstGeom prst="cloudCallout">
            <a:avLst>
              <a:gd name="adj1" fmla="val 12203"/>
              <a:gd name="adj2" fmla="val 86957"/>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1" hangingPunct="1"/>
            <a:r>
              <a:rPr lang="en-US" sz="1200" dirty="0" smtClean="0">
                <a:solidFill>
                  <a:schemeClr val="tx1">
                    <a:lumMod val="50000"/>
                  </a:schemeClr>
                </a:solidFill>
                <a:latin typeface="+mj-lt"/>
                <a:ea typeface="Calibri" pitchFamily="34" charset="0"/>
                <a:cs typeface="Times New Roman" pitchFamily="18" charset="0"/>
              </a:rPr>
              <a:t>“Expose them at an early age, show them it is fun and interesting.”</a:t>
            </a:r>
          </a:p>
          <a:p>
            <a:pPr algn="ctr" eaLnBrk="1" hangingPunct="1"/>
            <a:r>
              <a:rPr lang="en-US" sz="1200" dirty="0" smtClean="0">
                <a:solidFill>
                  <a:schemeClr val="tx1">
                    <a:lumMod val="50000"/>
                  </a:schemeClr>
                </a:solidFill>
                <a:ea typeface="Calibri" pitchFamily="34" charset="0"/>
                <a:cs typeface="Times New Roman" pitchFamily="18" charset="0"/>
              </a:rPr>
              <a:t>—</a:t>
            </a:r>
            <a:r>
              <a:rPr lang="en-US" sz="1200" i="1" dirty="0" smtClean="0">
                <a:solidFill>
                  <a:schemeClr val="tx1">
                    <a:lumMod val="50000"/>
                  </a:schemeClr>
                </a:solidFill>
                <a:latin typeface="+mj-lt"/>
                <a:ea typeface="Calibri" pitchFamily="34" charset="0"/>
                <a:cs typeface="Times New Roman" pitchFamily="18" charset="0"/>
              </a:rPr>
              <a:t>Biomedical Sciences Student</a:t>
            </a:r>
            <a:endParaRPr lang="en-US" sz="2000" i="1" dirty="0" smtClean="0">
              <a:solidFill>
                <a:schemeClr val="tx1">
                  <a:lumMod val="50000"/>
                </a:schemeClr>
              </a:solidFill>
              <a:latin typeface="+mj-lt"/>
              <a:cs typeface="Arial" pitchFamily="34" charset="0"/>
            </a:endParaRPr>
          </a:p>
        </p:txBody>
      </p:sp>
      <p:sp>
        <p:nvSpPr>
          <p:cNvPr id="29" name="Cloud Callout 28"/>
          <p:cNvSpPr/>
          <p:nvPr/>
        </p:nvSpPr>
        <p:spPr bwMode="auto">
          <a:xfrm>
            <a:off x="685800" y="4648200"/>
            <a:ext cx="7467600" cy="1600200"/>
          </a:xfrm>
          <a:prstGeom prst="cloudCallout">
            <a:avLst>
              <a:gd name="adj1" fmla="val 56666"/>
              <a:gd name="adj2" fmla="val -56250"/>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1" hangingPunct="1"/>
            <a:r>
              <a:rPr lang="en-US" sz="1200" dirty="0" smtClean="0">
                <a:solidFill>
                  <a:schemeClr val="tx1">
                    <a:lumMod val="50000"/>
                  </a:schemeClr>
                </a:solidFill>
                <a:latin typeface="+mj-lt"/>
                <a:ea typeface="Calibri" pitchFamily="34" charset="0"/>
                <a:cs typeface="Times New Roman" pitchFamily="18" charset="0"/>
              </a:rPr>
              <a:t>“Parents can be more hands on and supportive in teaching their children outside of school to help reinforce what is learned in school. Schools should also have a lot more hands on and visual learning rather than always reading from the textbook. For example, instead of reading about photosynthesis take the students outside and show them photosynthesis.”</a:t>
            </a:r>
            <a:r>
              <a:rPr lang="en-US" sz="1200" dirty="0">
                <a:solidFill>
                  <a:schemeClr val="tx1">
                    <a:lumMod val="50000"/>
                  </a:schemeClr>
                </a:solidFill>
                <a:ea typeface="Calibri" pitchFamily="34" charset="0"/>
                <a:cs typeface="Times New Roman" pitchFamily="18" charset="0"/>
              </a:rPr>
              <a:t> </a:t>
            </a:r>
            <a:r>
              <a:rPr lang="en-US" sz="1200" dirty="0" smtClean="0">
                <a:solidFill>
                  <a:schemeClr val="tx1">
                    <a:lumMod val="50000"/>
                  </a:schemeClr>
                </a:solidFill>
                <a:ea typeface="Calibri" pitchFamily="34" charset="0"/>
                <a:cs typeface="Times New Roman" pitchFamily="18" charset="0"/>
              </a:rPr>
              <a:t>—</a:t>
            </a:r>
            <a:r>
              <a:rPr lang="en-US" sz="1200" i="1" dirty="0" smtClean="0">
                <a:solidFill>
                  <a:schemeClr val="tx1">
                    <a:lumMod val="50000"/>
                  </a:schemeClr>
                </a:solidFill>
                <a:latin typeface="+mj-lt"/>
                <a:ea typeface="Calibri" pitchFamily="34" charset="0"/>
                <a:cs typeface="Times New Roman" pitchFamily="18" charset="0"/>
              </a:rPr>
              <a:t>Pre-Med Student</a:t>
            </a:r>
            <a:endParaRPr lang="en-US" sz="1200" i="1" dirty="0" smtClean="0">
              <a:solidFill>
                <a:schemeClr val="tx1">
                  <a:lumMod val="50000"/>
                </a:schemeClr>
              </a:solidFill>
              <a:latin typeface="+mj-lt"/>
              <a:cs typeface="Arial" pitchFamily="34" charset="0"/>
            </a:endParaRPr>
          </a:p>
        </p:txBody>
      </p:sp>
      <p:sp>
        <p:nvSpPr>
          <p:cNvPr id="2" name="TextBox 1"/>
          <p:cNvSpPr txBox="1"/>
          <p:nvPr/>
        </p:nvSpPr>
        <p:spPr>
          <a:xfrm>
            <a:off x="4419600" y="6265902"/>
            <a:ext cx="4724400" cy="600164"/>
          </a:xfrm>
          <a:prstGeom prst="rect">
            <a:avLst/>
          </a:prstGeom>
          <a:noFill/>
        </p:spPr>
        <p:txBody>
          <a:bodyPr wrap="square" rtlCol="0">
            <a:spAutoFit/>
          </a:bodyPr>
          <a:lstStyle/>
          <a:p>
            <a:pPr algn="r"/>
            <a:r>
              <a:rPr lang="en-US" sz="1100" b="1" dirty="0" smtClean="0">
                <a:solidFill>
                  <a:schemeClr val="accent1"/>
                </a:solidFill>
                <a:latin typeface="+mn-lt"/>
              </a:rPr>
              <a:t>The word cloud illustrates keywords used by students to indicate how parents and schools can make STEM more interesting for kids. Larger words represent higher frequencies while smaller words represent lower frequencies. </a:t>
            </a:r>
            <a:endParaRPr lang="en-US" sz="1100" b="1" dirty="0">
              <a:solidFill>
                <a:schemeClr val="accent1"/>
              </a:solidFill>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APPENDIX</a:t>
            </a:r>
            <a:endParaRPr lang="en-US" dirty="0"/>
          </a:p>
        </p:txBody>
      </p:sp>
      <p:sp>
        <p:nvSpPr>
          <p:cNvPr id="3" name="Slide Number Placeholder 2"/>
          <p:cNvSpPr>
            <a:spLocks noGrp="1"/>
          </p:cNvSpPr>
          <p:nvPr>
            <p:ph type="sldNum" sz="quarter" idx="15"/>
          </p:nvPr>
        </p:nvSpPr>
        <p:spPr/>
        <p:txBody>
          <a:bodyPr/>
          <a:lstStyle/>
          <a:p>
            <a:fld id="{DDBED993-EA3E-5844-9ED9-79BFF74C2CC9}"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Research Methodology</a:t>
            </a:r>
            <a:endParaRPr lang="en-US" dirty="0"/>
          </a:p>
        </p:txBody>
      </p:sp>
      <p:sp>
        <p:nvSpPr>
          <p:cNvPr id="5123" name="Rectangle 3"/>
          <p:cNvSpPr>
            <a:spLocks noGrp="1" noChangeArrowheads="1"/>
          </p:cNvSpPr>
          <p:nvPr>
            <p:ph type="body" idx="1"/>
          </p:nvPr>
        </p:nvSpPr>
        <p:spPr>
          <a:xfrm>
            <a:off x="304800" y="1066800"/>
            <a:ext cx="8534400" cy="4648200"/>
          </a:xfrm>
        </p:spPr>
        <p:txBody>
          <a:bodyPr/>
          <a:lstStyle/>
          <a:p>
            <a:pPr marL="0" indent="0">
              <a:spcBef>
                <a:spcPct val="60000"/>
              </a:spcBef>
              <a:buClr>
                <a:srgbClr val="330066"/>
              </a:buClr>
              <a:buNone/>
              <a:defRPr/>
            </a:pPr>
            <a:r>
              <a:rPr lang="en-US" sz="1600" dirty="0" smtClean="0">
                <a:solidFill>
                  <a:schemeClr val="tx1">
                    <a:lumMod val="50000"/>
                  </a:schemeClr>
                </a:solidFill>
                <a:latin typeface="+mj-lt"/>
              </a:rPr>
              <a:t>Two surveys were conducted online within the United States by Harris Interactive on behalf of Waggener Edstrom Worldwide/Microsoft: </a:t>
            </a:r>
          </a:p>
          <a:p>
            <a:pPr marL="633413" lvl="1" indent="-233363">
              <a:spcBef>
                <a:spcPct val="60000"/>
              </a:spcBef>
              <a:buClr>
                <a:srgbClr val="330066"/>
              </a:buClr>
              <a:buFont typeface="Wingdings" pitchFamily="2" charset="2"/>
              <a:buChar char="§"/>
              <a:defRPr/>
            </a:pPr>
            <a:r>
              <a:rPr lang="en-US" sz="1600" dirty="0" smtClean="0">
                <a:solidFill>
                  <a:schemeClr val="tx1">
                    <a:lumMod val="50000"/>
                  </a:schemeClr>
                </a:solidFill>
                <a:latin typeface="+mj-lt"/>
              </a:rPr>
              <a:t>The parent survey was conducted from May 4</a:t>
            </a:r>
            <a:r>
              <a:rPr lang="en-US" sz="1600" dirty="0">
                <a:solidFill>
                  <a:schemeClr val="tx1">
                    <a:lumMod val="50000"/>
                  </a:schemeClr>
                </a:solidFill>
              </a:rPr>
              <a:t>–</a:t>
            </a:r>
            <a:r>
              <a:rPr lang="en-US" sz="1600" dirty="0" smtClean="0">
                <a:solidFill>
                  <a:schemeClr val="tx1">
                    <a:lumMod val="50000"/>
                  </a:schemeClr>
                </a:solidFill>
                <a:latin typeface="+mj-lt"/>
              </a:rPr>
              <a:t>11, 2011, among 1,074 parents of children ages 17 or younger using the Harris Interactive ParentQuery omnibus. Total sample responding to Waggener </a:t>
            </a:r>
            <a:r>
              <a:rPr lang="en-US" sz="1600" dirty="0">
                <a:solidFill>
                  <a:schemeClr val="tx1">
                    <a:lumMod val="50000"/>
                  </a:schemeClr>
                </a:solidFill>
              </a:rPr>
              <a:t>Edstrom </a:t>
            </a:r>
            <a:r>
              <a:rPr lang="en-US" sz="1600" dirty="0" smtClean="0">
                <a:solidFill>
                  <a:schemeClr val="tx1">
                    <a:lumMod val="50000"/>
                  </a:schemeClr>
                </a:solidFill>
              </a:rPr>
              <a:t>Worldwide/Microsoft </a:t>
            </a:r>
            <a:r>
              <a:rPr lang="en-US" sz="1600" dirty="0" smtClean="0">
                <a:solidFill>
                  <a:schemeClr val="tx1">
                    <a:lumMod val="50000"/>
                  </a:schemeClr>
                </a:solidFill>
                <a:latin typeface="+mj-lt"/>
              </a:rPr>
              <a:t>questions includes 854 respondents. Those answering these questions were parents of K</a:t>
            </a:r>
            <a:r>
              <a:rPr lang="en-US" sz="1600" dirty="0">
                <a:solidFill>
                  <a:schemeClr val="tx1">
                    <a:lumMod val="50000"/>
                  </a:schemeClr>
                </a:solidFill>
              </a:rPr>
              <a:t>–</a:t>
            </a:r>
            <a:r>
              <a:rPr lang="en-US" sz="1600" dirty="0" smtClean="0">
                <a:solidFill>
                  <a:schemeClr val="tx1">
                    <a:lumMod val="50000"/>
                  </a:schemeClr>
                </a:solidFill>
                <a:latin typeface="+mj-lt"/>
              </a:rPr>
              <a:t>12 students. Data were weighted to be representative of U.S. adults with 0</a:t>
            </a:r>
            <a:r>
              <a:rPr lang="en-US" sz="1600" dirty="0" smtClean="0">
                <a:solidFill>
                  <a:schemeClr val="tx1">
                    <a:lumMod val="50000"/>
                  </a:schemeClr>
                </a:solidFill>
              </a:rPr>
              <a:t>–</a:t>
            </a:r>
            <a:r>
              <a:rPr lang="en-US" sz="1600" dirty="0" smtClean="0">
                <a:solidFill>
                  <a:schemeClr val="tx1">
                    <a:lumMod val="50000"/>
                  </a:schemeClr>
                </a:solidFill>
                <a:latin typeface="+mj-lt"/>
              </a:rPr>
              <a:t>17-year-olds in the household.</a:t>
            </a:r>
          </a:p>
          <a:p>
            <a:pPr marL="633413" lvl="1" indent="-233363">
              <a:spcBef>
                <a:spcPct val="60000"/>
              </a:spcBef>
              <a:buClr>
                <a:srgbClr val="330066"/>
              </a:buClr>
              <a:buFont typeface="Wingdings" pitchFamily="2" charset="2"/>
              <a:buChar char="§"/>
              <a:defRPr/>
            </a:pPr>
            <a:r>
              <a:rPr lang="en-US" sz="1600" dirty="0" smtClean="0">
                <a:solidFill>
                  <a:schemeClr val="tx1">
                    <a:lumMod val="50000"/>
                  </a:schemeClr>
                </a:solidFill>
                <a:latin typeface="+mj-lt"/>
              </a:rPr>
              <a:t>The student survey was conducted from May 9–12, 2011 among 500 U.S. undergraduate college students, ages 18</a:t>
            </a:r>
            <a:r>
              <a:rPr lang="en-US" sz="1600" dirty="0">
                <a:solidFill>
                  <a:schemeClr val="tx1">
                    <a:lumMod val="50000"/>
                  </a:schemeClr>
                </a:solidFill>
              </a:rPr>
              <a:t>–</a:t>
            </a:r>
            <a:r>
              <a:rPr lang="en-US" sz="1600" dirty="0" smtClean="0">
                <a:solidFill>
                  <a:schemeClr val="tx1">
                    <a:lumMod val="50000"/>
                  </a:schemeClr>
                </a:solidFill>
                <a:latin typeface="+mj-lt"/>
              </a:rPr>
              <a:t>24, who are currently pursuing a STEM degree. Data were weighted to be representative of U.S. undergraduate college students between the ages of 18</a:t>
            </a:r>
            <a:r>
              <a:rPr lang="en-US" sz="1600" dirty="0">
                <a:solidFill>
                  <a:schemeClr val="tx1">
                    <a:lumMod val="50000"/>
                  </a:schemeClr>
                </a:solidFill>
              </a:rPr>
              <a:t>–</a:t>
            </a:r>
            <a:r>
              <a:rPr lang="en-US" sz="1600" dirty="0" smtClean="0">
                <a:solidFill>
                  <a:schemeClr val="tx1">
                    <a:lumMod val="50000"/>
                  </a:schemeClr>
                </a:solidFill>
                <a:latin typeface="+mj-lt"/>
              </a:rPr>
              <a:t>24.</a:t>
            </a:r>
          </a:p>
          <a:p>
            <a:pPr marL="0" indent="0">
              <a:spcBef>
                <a:spcPct val="60000"/>
              </a:spcBef>
              <a:buClr>
                <a:srgbClr val="330066"/>
              </a:buClr>
              <a:buNone/>
              <a:defRPr/>
            </a:pPr>
            <a:r>
              <a:rPr lang="en-US" sz="1600" dirty="0" smtClean="0">
                <a:solidFill>
                  <a:schemeClr val="tx1">
                    <a:lumMod val="50000"/>
                  </a:schemeClr>
                </a:solidFill>
                <a:latin typeface="+mj-lt"/>
              </a:rPr>
              <a:t>All sample surveys and polls, whether or not they use probability sampling, are subject to multiple sources of error, which are most often not possible to quantify or estimate, including sampling error, coverage error, error associated with nonresponse, error associated with question wording and response options, and post-survey weighting and adjustments. Therefore, Harris Interactive avoids the words “margin of error” as they are misleading. All that can be calculated are different possible sampling errors with different probabilities for pure, unweighted, random samples with 100% response rates. These are only theoretical because no published polls come close to this ideal.</a:t>
            </a:r>
          </a:p>
          <a:p>
            <a:pPr marL="233363" indent="-233363">
              <a:spcBef>
                <a:spcPct val="60000"/>
              </a:spcBef>
              <a:buClr>
                <a:srgbClr val="330066"/>
              </a:buClr>
              <a:buNone/>
              <a:defRPr/>
            </a:pPr>
            <a:endParaRPr lang="en-US" dirty="0" smtClean="0">
              <a:solidFill>
                <a:schemeClr val="tx1">
                  <a:lumMod val="50000"/>
                </a:schemeClr>
              </a:solidFill>
              <a:ea typeface="MS PGothic" pitchFamily="34" charset="-128"/>
              <a:cs typeface="ヒラギノ角ゴ Pro W3" charset="-128"/>
            </a:endParaRPr>
          </a:p>
        </p:txBody>
      </p:sp>
      <p:sp>
        <p:nvSpPr>
          <p:cNvPr id="6" name="Slide Number Placeholder 5"/>
          <p:cNvSpPr>
            <a:spLocks noGrp="1"/>
          </p:cNvSpPr>
          <p:nvPr>
            <p:ph type="sldNum" sz="quarter" idx="12"/>
          </p:nvPr>
        </p:nvSpPr>
        <p:spPr/>
        <p:txBody>
          <a:bodyPr/>
          <a:lstStyle/>
          <a:p>
            <a:fld id="{75E20B0C-19F5-1541-B0D6-F5C78F991D2B}" type="slidenum">
              <a:rPr lang="en-US" smtClean="0"/>
              <a:pPr/>
              <a:t>19</a:t>
            </a:fld>
            <a:endParaRPr lang="en-US" dirty="0"/>
          </a:p>
        </p:txBody>
      </p:sp>
    </p:spTree>
    <p:extLst>
      <p:ext uri="{BB962C8B-B14F-4D97-AF65-F5344CB8AC3E}">
        <p14:creationId xmlns:p14="http://schemas.microsoft.com/office/powerpoint/2010/main" val="3786972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Introduction</a:t>
            </a:r>
            <a:endParaRPr lang="en-US" dirty="0"/>
          </a:p>
        </p:txBody>
      </p:sp>
      <p:sp>
        <p:nvSpPr>
          <p:cNvPr id="5123" name="Rectangle 3"/>
          <p:cNvSpPr>
            <a:spLocks noGrp="1" noChangeArrowheads="1"/>
          </p:cNvSpPr>
          <p:nvPr>
            <p:ph type="body" idx="1"/>
          </p:nvPr>
        </p:nvSpPr>
        <p:spPr>
          <a:xfrm>
            <a:off x="304800" y="1219200"/>
            <a:ext cx="8534400" cy="4648200"/>
          </a:xfrm>
        </p:spPr>
        <p:txBody>
          <a:bodyPr/>
          <a:lstStyle/>
          <a:p>
            <a:pPr marL="0" indent="0">
              <a:spcBef>
                <a:spcPct val="60000"/>
              </a:spcBef>
              <a:buClr>
                <a:srgbClr val="330066"/>
              </a:buClr>
              <a:buNone/>
              <a:defRPr/>
            </a:pPr>
            <a:endParaRPr lang="en-US" sz="1600" dirty="0" smtClean="0"/>
          </a:p>
          <a:p>
            <a:pPr marL="0" indent="0">
              <a:spcBef>
                <a:spcPct val="60000"/>
              </a:spcBef>
              <a:buClr>
                <a:srgbClr val="330066"/>
              </a:buClr>
              <a:buNone/>
              <a:defRPr/>
            </a:pPr>
            <a:r>
              <a:rPr lang="en-US" sz="1600" dirty="0"/>
              <a:t>As part of its broader efforts to help improve STEM education, Microsoft </a:t>
            </a:r>
            <a:r>
              <a:rPr lang="en-US" sz="1600" dirty="0" smtClean="0"/>
              <a:t>Corp. commissioned </a:t>
            </a:r>
            <a:r>
              <a:rPr lang="en-US" sz="1600" dirty="0"/>
              <a:t>two national surveys with Harris Interactive among college students </a:t>
            </a:r>
            <a:r>
              <a:rPr lang="en-US" sz="1600" dirty="0" smtClean="0"/>
              <a:t>pursuing science</a:t>
            </a:r>
            <a:r>
              <a:rPr lang="en-US" sz="1600" dirty="0"/>
              <a:t>, technology, engineering and math (STEM) degrees, and parents of </a:t>
            </a:r>
            <a:r>
              <a:rPr lang="en-US" sz="1600" dirty="0" smtClean="0"/>
              <a:t>K–12 </a:t>
            </a:r>
            <a:r>
              <a:rPr lang="en-US" sz="1600" dirty="0"/>
              <a:t>students</a:t>
            </a:r>
            <a:r>
              <a:rPr lang="en-US" sz="1600" dirty="0" smtClean="0"/>
              <a:t>. </a:t>
            </a:r>
            <a:r>
              <a:rPr lang="en-US" sz="1600" dirty="0"/>
              <a:t>The goal of the surveys was to gain insight about what can better prepare and inspire students to pursue post-secondary education in STEM subjects. In these surveys, parents and students were asked about their perceptions and attitudes of STEM education in the U.S., shedding light on </a:t>
            </a:r>
            <a:r>
              <a:rPr lang="en-US" sz="1600" dirty="0" smtClean="0"/>
              <a:t>how to inspire </a:t>
            </a:r>
            <a:r>
              <a:rPr lang="en-US" sz="1600" dirty="0"/>
              <a:t>more young people to become doctors, scientists and engineers.</a:t>
            </a:r>
          </a:p>
          <a:p>
            <a:pPr marL="0" lvl="0" indent="0">
              <a:buNone/>
            </a:pPr>
            <a:endParaRPr lang="en-US" sz="1600" dirty="0">
              <a:solidFill>
                <a:schemeClr val="tx1">
                  <a:lumMod val="50000"/>
                </a:schemeClr>
              </a:solidFill>
            </a:endParaRPr>
          </a:p>
          <a:p>
            <a:pPr marL="0" lvl="0" indent="0">
              <a:spcBef>
                <a:spcPts val="0"/>
              </a:spcBef>
              <a:buNone/>
            </a:pPr>
            <a:r>
              <a:rPr lang="en-US" sz="1600" dirty="0" smtClean="0">
                <a:solidFill>
                  <a:schemeClr val="tx1">
                    <a:lumMod val="50000"/>
                  </a:schemeClr>
                </a:solidFill>
              </a:rPr>
              <a:t>For more information on Microsoft’s STEM commitments, please read our </a:t>
            </a:r>
            <a:r>
              <a:rPr lang="en-US" sz="1600" dirty="0" smtClean="0">
                <a:solidFill>
                  <a:srgbClr val="0000FF"/>
                </a:solidFill>
                <a:hlinkClick r:id="rId3"/>
              </a:rPr>
              <a:t>press release</a:t>
            </a:r>
            <a:r>
              <a:rPr lang="en-US" sz="1600" dirty="0" smtClean="0">
                <a:solidFill>
                  <a:schemeClr val="tx1">
                    <a:lumMod val="50000"/>
                  </a:schemeClr>
                </a:solidFill>
              </a:rPr>
              <a:t>.</a:t>
            </a:r>
            <a:endParaRPr lang="en-US" sz="1600" dirty="0">
              <a:solidFill>
                <a:schemeClr val="tx1">
                  <a:lumMod val="50000"/>
                </a:schemeClr>
              </a:solidFill>
            </a:endParaRPr>
          </a:p>
          <a:p>
            <a:pPr marL="0" lvl="0" indent="0">
              <a:spcBef>
                <a:spcPts val="0"/>
              </a:spcBef>
              <a:buNone/>
            </a:pPr>
            <a:r>
              <a:rPr lang="en-US" sz="1600" i="1" dirty="0" smtClean="0">
                <a:solidFill>
                  <a:schemeClr val="tx1">
                    <a:lumMod val="50000"/>
                  </a:schemeClr>
                </a:solidFill>
              </a:rPr>
              <a:t>Note: Survey research methodology is detailed in the appendix of this report.</a:t>
            </a:r>
          </a:p>
          <a:p>
            <a:pPr marL="0" indent="0">
              <a:spcBef>
                <a:spcPts val="0"/>
              </a:spcBef>
              <a:buClr>
                <a:srgbClr val="330066"/>
              </a:buClr>
              <a:buNone/>
              <a:defRPr/>
            </a:pPr>
            <a:endParaRPr lang="en-US" sz="1600" dirty="0" smtClean="0">
              <a:solidFill>
                <a:schemeClr val="tx1">
                  <a:lumMod val="50000"/>
                </a:schemeClr>
              </a:solidFill>
            </a:endParaRPr>
          </a:p>
          <a:p>
            <a:pPr marL="233363" indent="-233363">
              <a:spcBef>
                <a:spcPct val="60000"/>
              </a:spcBef>
              <a:buClr>
                <a:srgbClr val="330066"/>
              </a:buClr>
              <a:buNone/>
              <a:defRPr/>
            </a:pPr>
            <a:endParaRPr lang="en-US" dirty="0" smtClean="0">
              <a:solidFill>
                <a:schemeClr val="tx1">
                  <a:lumMod val="50000"/>
                </a:schemeClr>
              </a:solidFill>
              <a:ea typeface="MS PGothic" pitchFamily="34" charset="-128"/>
              <a:cs typeface="ヒラギノ角ゴ Pro W3" charset="-128"/>
            </a:endParaRPr>
          </a:p>
        </p:txBody>
      </p:sp>
      <p:sp>
        <p:nvSpPr>
          <p:cNvPr id="6" name="Slide Number Placeholder 5"/>
          <p:cNvSpPr>
            <a:spLocks noGrp="1"/>
          </p:cNvSpPr>
          <p:nvPr>
            <p:ph type="sldNum" sz="quarter" idx="12"/>
          </p:nvPr>
        </p:nvSpPr>
        <p:spPr/>
        <p:txBody>
          <a:bodyPr/>
          <a:lstStyle/>
          <a:p>
            <a:fld id="{75E20B0C-19F5-1541-B0D6-F5C78F991D2B}"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Harris Interactive</a:t>
            </a:r>
            <a:endParaRPr lang="en-US" dirty="0"/>
          </a:p>
        </p:txBody>
      </p:sp>
      <p:sp>
        <p:nvSpPr>
          <p:cNvPr id="3" name="Content Placeholder 2"/>
          <p:cNvSpPr>
            <a:spLocks noGrp="1"/>
          </p:cNvSpPr>
          <p:nvPr>
            <p:ph idx="1"/>
          </p:nvPr>
        </p:nvSpPr>
        <p:spPr/>
        <p:txBody>
          <a:bodyPr/>
          <a:lstStyle/>
          <a:p>
            <a:pPr marL="0" indent="0">
              <a:buNone/>
            </a:pPr>
            <a:r>
              <a:rPr lang="en-US" dirty="0" smtClean="0"/>
              <a:t>Harris Interactive is one of the world’s leading custom market research firms, leveraging research, technology and business acumen to transform relevant insight into actionable foresight. Known widely for the Harris Poll and for pioneering innovative research methodologies, Harris offers expertise in a wide range of industries including healthcare, technology, public affairs, energy, telecommunications, financial services, insurance, media, retail, restaurant, and consumer package goods. Serving clients in over 215 countries and territories through our North American, European, and Asian offices and a network of independent research firms, Harris specializes in delivering research solutions that help us — and our clients — stay ahead of what’s next. For more information, visit </a:t>
            </a:r>
            <a:r>
              <a:rPr lang="en-US" u="sng" dirty="0" smtClean="0">
                <a:hlinkClick r:id="rId2"/>
              </a:rPr>
              <a:t>http://www.harrisinteractive.com</a:t>
            </a:r>
            <a:r>
              <a:rPr lang="en-US" dirty="0" smtClean="0"/>
              <a:t>.</a:t>
            </a:r>
          </a:p>
          <a:p>
            <a:endParaRPr lang="en-US" dirty="0"/>
          </a:p>
        </p:txBody>
      </p:sp>
      <p:sp>
        <p:nvSpPr>
          <p:cNvPr id="4" name="Slide Number Placeholder 3"/>
          <p:cNvSpPr>
            <a:spLocks noGrp="1"/>
          </p:cNvSpPr>
          <p:nvPr>
            <p:ph type="sldNum" sz="quarter" idx="12"/>
          </p:nvPr>
        </p:nvSpPr>
        <p:spPr/>
        <p:txBody>
          <a:bodyPr/>
          <a:lstStyle/>
          <a:p>
            <a:fld id="{75E20B0C-19F5-1541-B0D6-F5C78F991D2B}" type="slidenum">
              <a:rPr lang="en-US" smtClean="0"/>
              <a:pPr/>
              <a:t>20</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Executive Summary: Parent Perceptions</a:t>
            </a:r>
            <a:endParaRPr lang="en-US" dirty="0"/>
          </a:p>
        </p:txBody>
      </p:sp>
      <p:sp>
        <p:nvSpPr>
          <p:cNvPr id="5123" name="Rectangle 3"/>
          <p:cNvSpPr>
            <a:spLocks noGrp="1" noChangeArrowheads="1"/>
          </p:cNvSpPr>
          <p:nvPr>
            <p:ph type="body" idx="1"/>
          </p:nvPr>
        </p:nvSpPr>
        <p:spPr>
          <a:xfrm>
            <a:off x="304800" y="1123950"/>
            <a:ext cx="8610600" cy="4876800"/>
          </a:xfrm>
        </p:spPr>
        <p:txBody>
          <a:bodyPr/>
          <a:lstStyle/>
          <a:p>
            <a:pPr marL="0" indent="0">
              <a:buNone/>
            </a:pPr>
            <a:r>
              <a:rPr lang="en-US" sz="1600" dirty="0" smtClean="0"/>
              <a:t>Parents </a:t>
            </a:r>
            <a:r>
              <a:rPr lang="en-US" sz="1600" dirty="0"/>
              <a:t>were asked about their perception of STEM education in </a:t>
            </a:r>
            <a:r>
              <a:rPr lang="en-US" sz="1600" dirty="0" smtClean="0"/>
              <a:t>K–12, </a:t>
            </a:r>
            <a:r>
              <a:rPr lang="en-US" sz="1600" dirty="0"/>
              <a:t>and the survey found broad agreement that there is room for improvement</a:t>
            </a:r>
            <a:r>
              <a:rPr lang="en-US" sz="1600" dirty="0" smtClean="0"/>
              <a:t>.</a:t>
            </a:r>
          </a:p>
          <a:p>
            <a:pPr marL="0" indent="0">
              <a:buNone/>
            </a:pPr>
            <a:endParaRPr lang="en-US" sz="1600" dirty="0"/>
          </a:p>
          <a:p>
            <a:pPr lvl="0"/>
            <a:r>
              <a:rPr lang="en-US" sz="1600" dirty="0"/>
              <a:t>While most parents of </a:t>
            </a:r>
            <a:r>
              <a:rPr lang="en-US" sz="1600" dirty="0" smtClean="0"/>
              <a:t>K–12 </a:t>
            </a:r>
            <a:r>
              <a:rPr lang="en-US" sz="1600" dirty="0"/>
              <a:t>students (93%) believe that STEM education </a:t>
            </a:r>
            <a:r>
              <a:rPr lang="en-US" sz="1600" i="1" dirty="0"/>
              <a:t>should</a:t>
            </a:r>
            <a:r>
              <a:rPr lang="en-US" sz="1600" dirty="0"/>
              <a:t> be a priority in the U.S., only half (49%) agree that it actually is a top priority for this country.</a:t>
            </a:r>
          </a:p>
          <a:p>
            <a:pPr lvl="0"/>
            <a:r>
              <a:rPr lang="en-US" sz="1600" dirty="0"/>
              <a:t>Parents who feel that STEM should be a </a:t>
            </a:r>
            <a:r>
              <a:rPr lang="en-US" sz="1600" dirty="0" smtClean="0"/>
              <a:t>priority </a:t>
            </a:r>
            <a:r>
              <a:rPr lang="en-US" sz="1600" dirty="0"/>
              <a:t>feel this way because they want to ensure the U.S. remains competitive in the global marketplace (53%) and to produce the next generation of innovators (51%); fewer say it’s to enable students to have well-paying (36%) or fulfilling careers (30%). </a:t>
            </a:r>
          </a:p>
          <a:p>
            <a:pPr lvl="0"/>
            <a:r>
              <a:rPr lang="en-US" sz="1600" dirty="0"/>
              <a:t>Even though many parents (50%) would like to see their </a:t>
            </a:r>
            <a:r>
              <a:rPr lang="en-US" sz="1600" dirty="0" smtClean="0"/>
              <a:t>children </a:t>
            </a:r>
            <a:r>
              <a:rPr lang="en-US" sz="1600" dirty="0"/>
              <a:t>pursue a STEM career, only 24% are extremely willing to spend extra money helping their children be successful in their math and science classes.</a:t>
            </a:r>
          </a:p>
          <a:p>
            <a:endParaRPr lang="en-US" sz="1400" dirty="0" smtClean="0">
              <a:solidFill>
                <a:schemeClr val="tx1">
                  <a:lumMod val="50000"/>
                </a:schemeClr>
              </a:solidFill>
            </a:endParaRPr>
          </a:p>
          <a:p>
            <a:pPr lvl="1"/>
            <a:endParaRPr lang="en-US" sz="1400" dirty="0" smtClean="0">
              <a:solidFill>
                <a:schemeClr val="tx1">
                  <a:lumMod val="50000"/>
                </a:schemeClr>
              </a:solidFill>
            </a:endParaRPr>
          </a:p>
        </p:txBody>
      </p:sp>
      <p:sp>
        <p:nvSpPr>
          <p:cNvPr id="5" name="Slide Number Placeholder 4"/>
          <p:cNvSpPr>
            <a:spLocks noGrp="1"/>
          </p:cNvSpPr>
          <p:nvPr>
            <p:ph type="sldNum" sz="quarter" idx="12"/>
          </p:nvPr>
        </p:nvSpPr>
        <p:spPr/>
        <p:txBody>
          <a:bodyPr/>
          <a:lstStyle/>
          <a:p>
            <a:fld id="{75E20B0C-19F5-1541-B0D6-F5C78F991D2B}"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7543800" y="5867400"/>
            <a:ext cx="16002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5123" name="Rectangle 3"/>
          <p:cNvSpPr>
            <a:spLocks noGrp="1" noChangeArrowheads="1"/>
          </p:cNvSpPr>
          <p:nvPr>
            <p:ph type="body" idx="1"/>
          </p:nvPr>
        </p:nvSpPr>
        <p:spPr>
          <a:xfrm>
            <a:off x="304800" y="990600"/>
            <a:ext cx="8686800" cy="5181600"/>
          </a:xfrm>
        </p:spPr>
        <p:txBody>
          <a:bodyPr/>
          <a:lstStyle/>
          <a:p>
            <a:pPr marL="0" indent="0">
              <a:spcBef>
                <a:spcPts val="0"/>
              </a:spcBef>
              <a:buNone/>
            </a:pPr>
            <a:r>
              <a:rPr lang="en-US" sz="1600" dirty="0" smtClean="0"/>
              <a:t>College </a:t>
            </a:r>
            <a:r>
              <a:rPr lang="en-US" sz="1600" dirty="0"/>
              <a:t>students pursuing a STEM degree were asked to rate how well their K–12 education prepared them for their college courses in STEM, and </a:t>
            </a:r>
            <a:r>
              <a:rPr lang="en-US" sz="1600" i="1" dirty="0"/>
              <a:t>why</a:t>
            </a:r>
            <a:r>
              <a:rPr lang="en-US" sz="1600" dirty="0"/>
              <a:t> they chose to pursue a STEM academic path</a:t>
            </a:r>
            <a:r>
              <a:rPr lang="en-US" sz="1600" dirty="0" smtClean="0"/>
              <a:t>.</a:t>
            </a:r>
            <a:endParaRPr lang="en-US" sz="1600" dirty="0"/>
          </a:p>
          <a:p>
            <a:pPr>
              <a:spcBef>
                <a:spcPts val="0"/>
              </a:spcBef>
            </a:pPr>
            <a:endParaRPr lang="en-US" sz="1200" dirty="0"/>
          </a:p>
          <a:p>
            <a:pPr marL="0" indent="0">
              <a:spcBef>
                <a:spcPts val="0"/>
              </a:spcBef>
              <a:buNone/>
            </a:pPr>
            <a:r>
              <a:rPr lang="en-US" sz="1600" i="1" dirty="0"/>
              <a:t>Importance of </a:t>
            </a:r>
            <a:r>
              <a:rPr lang="en-US" sz="1600" i="1" dirty="0" smtClean="0"/>
              <a:t>K</a:t>
            </a:r>
            <a:r>
              <a:rPr lang="en-US" sz="1600" dirty="0"/>
              <a:t>–</a:t>
            </a:r>
            <a:r>
              <a:rPr lang="en-US" sz="1600" i="1" dirty="0" smtClean="0"/>
              <a:t>12 </a:t>
            </a:r>
            <a:r>
              <a:rPr lang="en-US" sz="1600" i="1" dirty="0"/>
              <a:t>Education</a:t>
            </a:r>
            <a:r>
              <a:rPr lang="en-US" sz="1600" i="1" dirty="0" smtClean="0"/>
              <a:t>:</a:t>
            </a:r>
            <a:endParaRPr lang="en-US" sz="1600" dirty="0"/>
          </a:p>
          <a:p>
            <a:pPr>
              <a:spcBef>
                <a:spcPts val="600"/>
              </a:spcBef>
            </a:pPr>
            <a:r>
              <a:rPr lang="en-US" sz="1600" dirty="0"/>
              <a:t>For many, the decision to study STEM starts before college</a:t>
            </a:r>
            <a:r>
              <a:rPr lang="en-US" sz="1600" dirty="0" smtClean="0"/>
              <a:t>.</a:t>
            </a:r>
            <a:endParaRPr lang="en-US" sz="1600" dirty="0"/>
          </a:p>
          <a:p>
            <a:pPr lvl="0">
              <a:spcBef>
                <a:spcPts val="0"/>
              </a:spcBef>
            </a:pPr>
            <a:r>
              <a:rPr lang="en-US" sz="1600" dirty="0"/>
              <a:t>Nearly 4 in 5 STEM college </a:t>
            </a:r>
            <a:r>
              <a:rPr lang="en-US" sz="1600" dirty="0" smtClean="0"/>
              <a:t>students (78%) </a:t>
            </a:r>
            <a:r>
              <a:rPr lang="en-US" sz="1600" dirty="0"/>
              <a:t>say that they decided to study STEM in high school or earlier. </a:t>
            </a:r>
            <a:r>
              <a:rPr lang="en-US" sz="1600" dirty="0" smtClean="0"/>
              <a:t>One </a:t>
            </a:r>
            <a:r>
              <a:rPr lang="en-US" sz="1600" dirty="0"/>
              <a:t>in five (21%) decide in middle </a:t>
            </a:r>
            <a:r>
              <a:rPr lang="en-US" sz="1600" dirty="0" smtClean="0"/>
              <a:t>school or earlier.</a:t>
            </a:r>
            <a:endParaRPr lang="en-US" sz="1600" dirty="0"/>
          </a:p>
          <a:p>
            <a:pPr lvl="0">
              <a:spcBef>
                <a:spcPts val="0"/>
              </a:spcBef>
            </a:pPr>
            <a:r>
              <a:rPr lang="en-US" sz="1600" dirty="0"/>
              <a:t>More than half (57%) of STEM college students say </a:t>
            </a:r>
            <a:r>
              <a:rPr lang="en-US" sz="1600" dirty="0" smtClean="0"/>
              <a:t>that, </a:t>
            </a:r>
            <a:r>
              <a:rPr lang="en-US" sz="1600" dirty="0"/>
              <a:t>before going to college, a teacher or class got them interested in STEM</a:t>
            </a:r>
            <a:r>
              <a:rPr lang="en-US" sz="1600" dirty="0" smtClean="0"/>
              <a:t>.</a:t>
            </a:r>
            <a:endParaRPr lang="en-US" sz="1600" dirty="0"/>
          </a:p>
          <a:p>
            <a:pPr lvl="1">
              <a:spcBef>
                <a:spcPts val="0"/>
              </a:spcBef>
            </a:pPr>
            <a:r>
              <a:rPr lang="en-US" sz="1600" dirty="0"/>
              <a:t>This is especially true of female students (68% vs. 51% males</a:t>
            </a:r>
            <a:r>
              <a:rPr lang="en-US" sz="1600" dirty="0" smtClean="0"/>
              <a:t>), </a:t>
            </a:r>
            <a:r>
              <a:rPr lang="en-US" sz="1600" dirty="0"/>
              <a:t>who give “a teacher or class” as the top factor that sparked their interest.  </a:t>
            </a:r>
            <a:endParaRPr lang="en-US" sz="1600" dirty="0" smtClean="0"/>
          </a:p>
          <a:p>
            <a:pPr marL="457200" lvl="1" indent="0">
              <a:spcBef>
                <a:spcPts val="0"/>
              </a:spcBef>
              <a:buNone/>
            </a:pPr>
            <a:endParaRPr lang="en-US" sz="1200" dirty="0"/>
          </a:p>
          <a:p>
            <a:pPr marL="0" indent="0">
              <a:spcBef>
                <a:spcPts val="0"/>
              </a:spcBef>
              <a:buNone/>
            </a:pPr>
            <a:r>
              <a:rPr lang="en-US" sz="1600" i="1" dirty="0" smtClean="0"/>
              <a:t>Preparedness</a:t>
            </a:r>
            <a:r>
              <a:rPr lang="en-US" sz="1600" i="1" dirty="0"/>
              <a:t>:</a:t>
            </a:r>
            <a:endParaRPr lang="en-US" sz="1600" dirty="0"/>
          </a:p>
          <a:p>
            <a:pPr lvl="0">
              <a:spcBef>
                <a:spcPts val="600"/>
              </a:spcBef>
            </a:pPr>
            <a:r>
              <a:rPr lang="en-US" sz="1600" dirty="0"/>
              <a:t>Only 1 in 5 STEM college students feel that their K–12 education prepared them extremely well for their college courses in STEM</a:t>
            </a:r>
            <a:r>
              <a:rPr lang="en-US" sz="1600" dirty="0" smtClean="0"/>
              <a:t>.</a:t>
            </a:r>
            <a:endParaRPr lang="en-US" sz="1600" dirty="0"/>
          </a:p>
          <a:p>
            <a:pPr lvl="0">
              <a:spcBef>
                <a:spcPts val="0"/>
              </a:spcBef>
            </a:pPr>
            <a:r>
              <a:rPr lang="en-US" sz="1600" dirty="0"/>
              <a:t>Students who felt less prepared for STEM college courses said that offering more STEM courses and having better/more challenging courses would have helped to better prepare </a:t>
            </a:r>
            <a:r>
              <a:rPr lang="en-US" sz="1600" dirty="0" smtClean="0"/>
              <a:t>them — and </a:t>
            </a:r>
            <a:r>
              <a:rPr lang="en-US" sz="1600" dirty="0"/>
              <a:t>for students who felt extremely/very </a:t>
            </a:r>
            <a:r>
              <a:rPr lang="en-US" sz="1600" dirty="0" smtClean="0"/>
              <a:t>well-prepared</a:t>
            </a:r>
            <a:r>
              <a:rPr lang="en-US" sz="1600" dirty="0"/>
              <a:t>, it was the challenging, </a:t>
            </a:r>
            <a:r>
              <a:rPr lang="en-US" sz="1600" dirty="0" smtClean="0"/>
              <a:t>college-prep </a:t>
            </a:r>
            <a:r>
              <a:rPr lang="en-US" sz="1600" dirty="0"/>
              <a:t>courses that helped to prepare them</a:t>
            </a:r>
            <a:r>
              <a:rPr lang="en-US" sz="1600" dirty="0" smtClean="0"/>
              <a:t>.</a:t>
            </a:r>
            <a:endParaRPr lang="en-US" sz="1600" dirty="0"/>
          </a:p>
          <a:p>
            <a:pPr lvl="0">
              <a:spcBef>
                <a:spcPts val="0"/>
              </a:spcBef>
            </a:pPr>
            <a:r>
              <a:rPr lang="en-US" sz="1600" dirty="0"/>
              <a:t>Females in STEM are more likely than males to say they were </a:t>
            </a:r>
            <a:r>
              <a:rPr lang="en-US" sz="1600" dirty="0" smtClean="0"/>
              <a:t>extremely/very well-prepared </a:t>
            </a:r>
            <a:r>
              <a:rPr lang="en-US" sz="1600" dirty="0"/>
              <a:t>(64% vs. 49%) by their K–12 education, and </a:t>
            </a:r>
            <a:r>
              <a:rPr lang="en-US" sz="1600" dirty="0" smtClean="0"/>
              <a:t>they are </a:t>
            </a:r>
            <a:r>
              <a:rPr lang="en-US" sz="1600" dirty="0"/>
              <a:t>slightly more likely than their male counterparts to say that preparing students for STEM should be a top priority in K–12 schools (92% vs. 84%).</a:t>
            </a:r>
          </a:p>
          <a:p>
            <a:pPr lvl="1"/>
            <a:endParaRPr lang="en-US" sz="1400" dirty="0" smtClean="0">
              <a:solidFill>
                <a:schemeClr val="tx1">
                  <a:lumMod val="50000"/>
                </a:schemeClr>
              </a:solidFill>
            </a:endParaRPr>
          </a:p>
        </p:txBody>
      </p:sp>
      <p:sp>
        <p:nvSpPr>
          <p:cNvPr id="5" name="Slide Number Placeholder 4"/>
          <p:cNvSpPr>
            <a:spLocks noGrp="1"/>
          </p:cNvSpPr>
          <p:nvPr>
            <p:ph type="sldNum" sz="quarter" idx="12"/>
          </p:nvPr>
        </p:nvSpPr>
        <p:spPr/>
        <p:txBody>
          <a:bodyPr/>
          <a:lstStyle/>
          <a:p>
            <a:fld id="{75E20B0C-19F5-1541-B0D6-F5C78F991D2B}" type="slidenum">
              <a:rPr lang="en-US" smtClean="0"/>
              <a:pPr/>
              <a:t>4</a:t>
            </a:fld>
            <a:endParaRPr lang="en-US" dirty="0"/>
          </a:p>
        </p:txBody>
      </p:sp>
      <p:sp>
        <p:nvSpPr>
          <p:cNvPr id="7" name="Rectangle 2"/>
          <p:cNvSpPr>
            <a:spLocks noGrp="1" noChangeArrowheads="1"/>
          </p:cNvSpPr>
          <p:nvPr>
            <p:ph type="title"/>
          </p:nvPr>
        </p:nvSpPr>
        <p:spPr>
          <a:xfrm>
            <a:off x="304800" y="533400"/>
            <a:ext cx="8534400" cy="533400"/>
          </a:xfrm>
        </p:spPr>
        <p:txBody>
          <a:bodyPr/>
          <a:lstStyle/>
          <a:p>
            <a:r>
              <a:rPr lang="en-US" dirty="0" smtClean="0"/>
              <a:t>Executive Summary: Student Perceptions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7543800" y="5867400"/>
            <a:ext cx="16002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5123" name="Rectangle 3"/>
          <p:cNvSpPr>
            <a:spLocks noGrp="1" noChangeArrowheads="1"/>
          </p:cNvSpPr>
          <p:nvPr>
            <p:ph type="body" idx="1"/>
          </p:nvPr>
        </p:nvSpPr>
        <p:spPr>
          <a:xfrm>
            <a:off x="314325" y="1143000"/>
            <a:ext cx="8686800" cy="5562600"/>
          </a:xfrm>
        </p:spPr>
        <p:txBody>
          <a:bodyPr/>
          <a:lstStyle/>
          <a:p>
            <a:pPr marL="0" indent="0">
              <a:spcBef>
                <a:spcPts val="0"/>
              </a:spcBef>
              <a:buNone/>
            </a:pPr>
            <a:r>
              <a:rPr lang="en-US" sz="1600" i="1" dirty="0" smtClean="0"/>
              <a:t>Motivation</a:t>
            </a:r>
            <a:r>
              <a:rPr lang="en-US" sz="1600" i="1" dirty="0"/>
              <a:t>:</a:t>
            </a:r>
            <a:endParaRPr lang="en-US" sz="1600" dirty="0"/>
          </a:p>
          <a:p>
            <a:pPr>
              <a:spcBef>
                <a:spcPts val="600"/>
              </a:spcBef>
            </a:pPr>
            <a:r>
              <a:rPr lang="en-US" sz="1600" dirty="0"/>
              <a:t>Based on the college student survey findings, the motivation to pursue STEM studies did not originate from their parents telling them to select that subject area or even because they know the U.S. is in need of STEM graduates</a:t>
            </a:r>
            <a:r>
              <a:rPr lang="en-US" sz="1600" dirty="0" smtClean="0"/>
              <a:t>.</a:t>
            </a:r>
            <a:endParaRPr lang="en-US" sz="1600" dirty="0"/>
          </a:p>
          <a:p>
            <a:pPr lvl="0">
              <a:spcBef>
                <a:spcPts val="0"/>
              </a:spcBef>
            </a:pPr>
            <a:r>
              <a:rPr lang="en-US" sz="1600" dirty="0"/>
              <a:t>Rather, students indicate </a:t>
            </a:r>
            <a:r>
              <a:rPr lang="en-US" sz="1600" dirty="0" smtClean="0"/>
              <a:t>they </a:t>
            </a:r>
            <a:r>
              <a:rPr lang="en-US" sz="1600" dirty="0"/>
              <a:t>are selecting a STEM path </a:t>
            </a:r>
            <a:r>
              <a:rPr lang="en-US" sz="1600" dirty="0" smtClean="0"/>
              <a:t>to </a:t>
            </a:r>
            <a:r>
              <a:rPr lang="en-US" sz="1600" dirty="0"/>
              <a:t>secure their own futures.</a:t>
            </a:r>
          </a:p>
          <a:p>
            <a:pPr lvl="1">
              <a:spcBef>
                <a:spcPts val="0"/>
              </a:spcBef>
            </a:pPr>
            <a:r>
              <a:rPr lang="en-US" sz="1600" dirty="0"/>
              <a:t>68% say they want a good </a:t>
            </a:r>
            <a:r>
              <a:rPr lang="en-US" sz="1600" dirty="0" smtClean="0"/>
              <a:t>salary.</a:t>
            </a:r>
            <a:endParaRPr lang="en-US" sz="1600" dirty="0"/>
          </a:p>
          <a:p>
            <a:pPr lvl="1">
              <a:spcBef>
                <a:spcPts val="0"/>
              </a:spcBef>
            </a:pPr>
            <a:r>
              <a:rPr lang="en-US" sz="1600" dirty="0"/>
              <a:t>66% say it’s the job </a:t>
            </a:r>
            <a:r>
              <a:rPr lang="en-US" sz="1600" dirty="0" smtClean="0"/>
              <a:t>potential.</a:t>
            </a:r>
            <a:endParaRPr lang="en-US" sz="1600" dirty="0"/>
          </a:p>
          <a:p>
            <a:pPr lvl="1">
              <a:spcBef>
                <a:spcPts val="0"/>
              </a:spcBef>
            </a:pPr>
            <a:r>
              <a:rPr lang="en-US" sz="1600" dirty="0"/>
              <a:t>68% say they find their degree program subject intellectually stimulating and </a:t>
            </a:r>
            <a:r>
              <a:rPr lang="en-US" sz="1600" dirty="0" smtClean="0"/>
              <a:t>challenging.</a:t>
            </a:r>
          </a:p>
          <a:p>
            <a:pPr marL="457200" lvl="1" indent="0">
              <a:spcBef>
                <a:spcPts val="0"/>
              </a:spcBef>
              <a:buNone/>
            </a:pPr>
            <a:r>
              <a:rPr lang="en-US" sz="1600" dirty="0" smtClean="0"/>
              <a:t> </a:t>
            </a:r>
            <a:endParaRPr lang="en-US" sz="1600" dirty="0"/>
          </a:p>
          <a:p>
            <a:pPr marL="0" indent="0">
              <a:spcBef>
                <a:spcPts val="0"/>
              </a:spcBef>
              <a:buNone/>
            </a:pPr>
            <a:r>
              <a:rPr lang="en-US" sz="1600" i="1" dirty="0"/>
              <a:t>Gender Differences:</a:t>
            </a:r>
            <a:endParaRPr lang="en-US" sz="1600" dirty="0"/>
          </a:p>
          <a:p>
            <a:pPr>
              <a:spcBef>
                <a:spcPts val="600"/>
              </a:spcBef>
            </a:pPr>
            <a:r>
              <a:rPr lang="en-US" sz="1600" dirty="0"/>
              <a:t>The inspiration for choosing STEM varied quite a bit between males and females. </a:t>
            </a:r>
          </a:p>
          <a:p>
            <a:pPr lvl="1">
              <a:spcBef>
                <a:spcPts val="0"/>
              </a:spcBef>
            </a:pPr>
            <a:r>
              <a:rPr lang="en-US" sz="1600" dirty="0"/>
              <a:t>Male students are more likely to pursue STEM because they have always enjoyed games/toys, reading books, and/or participating in clubs that are focused on their chosen subject </a:t>
            </a:r>
            <a:r>
              <a:rPr lang="en-US" sz="1600" dirty="0" smtClean="0"/>
              <a:t>area </a:t>
            </a:r>
            <a:r>
              <a:rPr lang="en-US" sz="1600" dirty="0"/>
              <a:t>(51% vs. 35% females). </a:t>
            </a:r>
          </a:p>
          <a:p>
            <a:pPr lvl="1">
              <a:spcBef>
                <a:spcPts val="0"/>
              </a:spcBef>
            </a:pPr>
            <a:r>
              <a:rPr lang="en-US" sz="1600" dirty="0"/>
              <a:t>Female students are more likely to say that they chose STEM to make a difference (49% vs. 34% males).</a:t>
            </a:r>
          </a:p>
          <a:p>
            <a:pPr lvl="1">
              <a:spcBef>
                <a:spcPts val="0"/>
              </a:spcBef>
            </a:pPr>
            <a:endParaRPr lang="en-US" sz="1400" dirty="0" smtClean="0">
              <a:solidFill>
                <a:schemeClr val="tx1">
                  <a:lumMod val="50000"/>
                </a:schemeClr>
              </a:solidFill>
            </a:endParaRPr>
          </a:p>
        </p:txBody>
      </p:sp>
      <p:sp>
        <p:nvSpPr>
          <p:cNvPr id="5" name="Slide Number Placeholder 4"/>
          <p:cNvSpPr>
            <a:spLocks noGrp="1"/>
          </p:cNvSpPr>
          <p:nvPr>
            <p:ph type="sldNum" sz="quarter" idx="12"/>
          </p:nvPr>
        </p:nvSpPr>
        <p:spPr/>
        <p:txBody>
          <a:bodyPr/>
          <a:lstStyle/>
          <a:p>
            <a:fld id="{75E20B0C-19F5-1541-B0D6-F5C78F991D2B}" type="slidenum">
              <a:rPr lang="en-US" smtClean="0"/>
              <a:pPr/>
              <a:t>5</a:t>
            </a:fld>
            <a:endParaRPr lang="en-US" dirty="0"/>
          </a:p>
        </p:txBody>
      </p:sp>
      <p:sp>
        <p:nvSpPr>
          <p:cNvPr id="7" name="Rectangle 2"/>
          <p:cNvSpPr>
            <a:spLocks noGrp="1" noChangeArrowheads="1"/>
          </p:cNvSpPr>
          <p:nvPr>
            <p:ph type="title"/>
          </p:nvPr>
        </p:nvSpPr>
        <p:spPr>
          <a:xfrm>
            <a:off x="304800" y="533400"/>
            <a:ext cx="8534400" cy="533400"/>
          </a:xfrm>
        </p:spPr>
        <p:txBody>
          <a:bodyPr/>
          <a:lstStyle/>
          <a:p>
            <a:r>
              <a:rPr lang="en-US" dirty="0" smtClean="0"/>
              <a:t>Executive Summary: Student Perceptions</a:t>
            </a:r>
            <a:endParaRPr lang="en-US" dirty="0"/>
          </a:p>
        </p:txBody>
      </p:sp>
    </p:spTree>
    <p:extLst>
      <p:ext uri="{BB962C8B-B14F-4D97-AF65-F5344CB8AC3E}">
        <p14:creationId xmlns:p14="http://schemas.microsoft.com/office/powerpoint/2010/main" val="3576227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SURVEY FINDINGS</a:t>
            </a:r>
            <a:endParaRPr lang="en-US" dirty="0"/>
          </a:p>
        </p:txBody>
      </p:sp>
      <p:sp>
        <p:nvSpPr>
          <p:cNvPr id="3" name="Slide Number Placeholder 2"/>
          <p:cNvSpPr>
            <a:spLocks noGrp="1"/>
          </p:cNvSpPr>
          <p:nvPr>
            <p:ph type="sldNum" sz="quarter" idx="15"/>
          </p:nvPr>
        </p:nvSpPr>
        <p:spPr/>
        <p:txBody>
          <a:bodyPr/>
          <a:lstStyle/>
          <a:p>
            <a:fld id="{DDBED993-EA3E-5844-9ED9-79BFF74C2CC9}" type="slidenum">
              <a:rPr lang="en-US" smtClean="0"/>
              <a:pPr/>
              <a:t>6</a:t>
            </a:fld>
            <a:endParaRPr lang="en-US" dirty="0"/>
          </a:p>
        </p:txBody>
      </p:sp>
    </p:spTree>
    <p:extLst>
      <p:ext uri="{BB962C8B-B14F-4D97-AF65-F5344CB8AC3E}">
        <p14:creationId xmlns:p14="http://schemas.microsoft.com/office/powerpoint/2010/main" val="609691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bwMode="auto">
          <a:xfrm>
            <a:off x="228600" y="1343025"/>
            <a:ext cx="1066800" cy="3381375"/>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25" name="Rectangle 24"/>
          <p:cNvSpPr/>
          <p:nvPr/>
        </p:nvSpPr>
        <p:spPr bwMode="auto">
          <a:xfrm>
            <a:off x="0" y="0"/>
            <a:ext cx="91440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24" name="Rectangle 23"/>
          <p:cNvSpPr/>
          <p:nvPr/>
        </p:nvSpPr>
        <p:spPr bwMode="auto">
          <a:xfrm>
            <a:off x="7239000" y="5867400"/>
            <a:ext cx="19050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5" name="TextBox 4"/>
          <p:cNvSpPr txBox="1"/>
          <p:nvPr/>
        </p:nvSpPr>
        <p:spPr>
          <a:xfrm>
            <a:off x="0" y="6488668"/>
            <a:ext cx="9144000" cy="369332"/>
          </a:xfrm>
          <a:prstGeom prst="rect">
            <a:avLst/>
          </a:prstGeom>
          <a:noFill/>
        </p:spPr>
        <p:txBody>
          <a:bodyPr wrap="square" rtlCol="0">
            <a:spAutoFit/>
          </a:bodyPr>
          <a:lstStyle/>
          <a:p>
            <a:r>
              <a:rPr lang="en-US" sz="900" b="1" dirty="0" smtClean="0">
                <a:solidFill>
                  <a:schemeClr val="tx1">
                    <a:lumMod val="50000"/>
                  </a:schemeClr>
                </a:solidFill>
                <a:latin typeface="Calibri" pitchFamily="34" charset="0"/>
              </a:rPr>
              <a:t>Base: All Parents </a:t>
            </a:r>
            <a:r>
              <a:rPr lang="en-US" sz="900" b="1" smtClean="0">
                <a:solidFill>
                  <a:schemeClr val="tx1">
                    <a:lumMod val="50000"/>
                  </a:schemeClr>
                </a:solidFill>
                <a:latin typeface="Calibri" pitchFamily="34" charset="0"/>
              </a:rPr>
              <a:t>of Child </a:t>
            </a:r>
            <a:r>
              <a:rPr lang="en-US" sz="900" b="1" dirty="0" smtClean="0">
                <a:solidFill>
                  <a:schemeClr val="tx1">
                    <a:lumMod val="50000"/>
                  </a:schemeClr>
                </a:solidFill>
                <a:latin typeface="Calibri" pitchFamily="34" charset="0"/>
              </a:rPr>
              <a:t>in Grades K–12 (n=854)</a:t>
            </a:r>
          </a:p>
          <a:p>
            <a:r>
              <a:rPr lang="en-US" sz="900" dirty="0" smtClean="0">
                <a:solidFill>
                  <a:schemeClr val="tx1">
                    <a:lumMod val="50000"/>
                  </a:schemeClr>
                </a:solidFill>
                <a:latin typeface="Calibri" pitchFamily="34" charset="0"/>
              </a:rPr>
              <a:t>Q1020: Which of the following careers, if any, would you like your child to pursue? Which of the following, if any, do you think your child will want to pursue? </a:t>
            </a:r>
          </a:p>
        </p:txBody>
      </p:sp>
      <p:graphicFrame>
        <p:nvGraphicFramePr>
          <p:cNvPr id="6" name="Chart 5"/>
          <p:cNvGraphicFramePr/>
          <p:nvPr>
            <p:extLst>
              <p:ext uri="{D42A27DB-BD31-4B8C-83A1-F6EECF244321}">
                <p14:modId xmlns:p14="http://schemas.microsoft.com/office/powerpoint/2010/main" val="2460911143"/>
              </p:ext>
            </p:extLst>
          </p:nvPr>
        </p:nvGraphicFramePr>
        <p:xfrm>
          <a:off x="-457200" y="1314450"/>
          <a:ext cx="9448800"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2"/>
          <p:cNvSpPr>
            <a:spLocks noGrp="1" noChangeArrowheads="1"/>
          </p:cNvSpPr>
          <p:nvPr>
            <p:ph type="title"/>
          </p:nvPr>
        </p:nvSpPr>
        <p:spPr>
          <a:xfrm>
            <a:off x="0" y="0"/>
            <a:ext cx="9086850" cy="1181100"/>
          </a:xfrm>
        </p:spPr>
        <p:txBody>
          <a:bodyPr anchor="t"/>
          <a:lstStyle/>
          <a:p>
            <a:r>
              <a:rPr lang="en-US" sz="1800" dirty="0" smtClean="0">
                <a:latin typeface="Calibri" pitchFamily="34" charset="0"/>
              </a:rPr>
              <a:t>Among careers tested, the two careers parents most want their child to pursue are scientist and engineer; overall, half of parents say they would like their child to pursue a STEM career.  On the other hand, parents think their kids are more interested in becoming performers or artists. </a:t>
            </a:r>
            <a:br>
              <a:rPr lang="en-US" sz="1800" dirty="0" smtClean="0">
                <a:latin typeface="Calibri" pitchFamily="34" charset="0"/>
              </a:rPr>
            </a:br>
            <a:endParaRPr lang="en-US" sz="1800" dirty="0">
              <a:latin typeface="Calibri" pitchFamily="34" charset="0"/>
            </a:endParaRPr>
          </a:p>
        </p:txBody>
      </p:sp>
      <p:graphicFrame>
        <p:nvGraphicFramePr>
          <p:cNvPr id="11" name="Chart 10"/>
          <p:cNvGraphicFramePr/>
          <p:nvPr/>
        </p:nvGraphicFramePr>
        <p:xfrm>
          <a:off x="304800" y="4029075"/>
          <a:ext cx="8610600" cy="3581400"/>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a:xfrm>
            <a:off x="1295400" y="1274802"/>
            <a:ext cx="4572000" cy="553998"/>
          </a:xfrm>
          <a:prstGeom prst="rect">
            <a:avLst/>
          </a:prstGeom>
          <a:noFill/>
        </p:spPr>
        <p:txBody>
          <a:bodyPr wrap="square" rtlCol="0">
            <a:spAutoFit/>
          </a:bodyPr>
          <a:lstStyle/>
          <a:p>
            <a:pPr algn="ctr"/>
            <a:r>
              <a:rPr lang="en-US" sz="1600" b="1" u="sng" dirty="0" smtClean="0">
                <a:solidFill>
                  <a:schemeClr val="tx1">
                    <a:lumMod val="50000"/>
                  </a:schemeClr>
                </a:solidFill>
                <a:latin typeface="Calibri" pitchFamily="34" charset="0"/>
              </a:rPr>
              <a:t>Parent and Child Career Hopes</a:t>
            </a:r>
          </a:p>
          <a:p>
            <a:pPr algn="ctr"/>
            <a:r>
              <a:rPr lang="en-US" sz="1400" dirty="0" smtClean="0">
                <a:solidFill>
                  <a:schemeClr val="tx1">
                    <a:lumMod val="50000"/>
                  </a:schemeClr>
                </a:solidFill>
                <a:latin typeface="Calibri" pitchFamily="34" charset="0"/>
              </a:rPr>
              <a:t>Reported by parents; top </a:t>
            </a:r>
            <a:r>
              <a:rPr lang="en-US" sz="1400" dirty="0">
                <a:solidFill>
                  <a:schemeClr val="tx1">
                    <a:lumMod val="50000"/>
                  </a:schemeClr>
                </a:solidFill>
                <a:latin typeface="Calibri" pitchFamily="34" charset="0"/>
              </a:rPr>
              <a:t>r</a:t>
            </a:r>
            <a:r>
              <a:rPr lang="en-US" sz="1400" dirty="0" smtClean="0">
                <a:solidFill>
                  <a:schemeClr val="tx1">
                    <a:lumMod val="50000"/>
                  </a:schemeClr>
                </a:solidFill>
                <a:latin typeface="Calibri" pitchFamily="34" charset="0"/>
              </a:rPr>
              <a:t>esponses </a:t>
            </a:r>
            <a:r>
              <a:rPr lang="en-US" sz="1400" dirty="0">
                <a:solidFill>
                  <a:schemeClr val="tx1">
                    <a:lumMod val="50000"/>
                  </a:schemeClr>
                </a:solidFill>
                <a:latin typeface="Calibri" pitchFamily="34" charset="0"/>
              </a:rPr>
              <a:t>s</a:t>
            </a:r>
            <a:r>
              <a:rPr lang="en-US" sz="1400" dirty="0" smtClean="0">
                <a:solidFill>
                  <a:schemeClr val="tx1">
                    <a:lumMod val="50000"/>
                  </a:schemeClr>
                </a:solidFill>
                <a:latin typeface="Calibri" pitchFamily="34" charset="0"/>
              </a:rPr>
              <a:t>hown</a:t>
            </a:r>
            <a:endParaRPr lang="en-US" sz="1400" dirty="0">
              <a:solidFill>
                <a:schemeClr val="tx1">
                  <a:lumMod val="50000"/>
                </a:schemeClr>
              </a:solidFill>
              <a:latin typeface="Calibri" pitchFamily="34" charset="0"/>
            </a:endParaRPr>
          </a:p>
        </p:txBody>
      </p:sp>
      <p:sp>
        <p:nvSpPr>
          <p:cNvPr id="14" name="TextBox 13"/>
          <p:cNvSpPr txBox="1"/>
          <p:nvPr/>
        </p:nvSpPr>
        <p:spPr>
          <a:xfrm>
            <a:off x="257175" y="6068793"/>
            <a:ext cx="914400" cy="276999"/>
          </a:xfrm>
          <a:prstGeom prst="rect">
            <a:avLst/>
          </a:prstGeom>
          <a:noFill/>
        </p:spPr>
        <p:txBody>
          <a:bodyPr wrap="square" rtlCol="0">
            <a:spAutoFit/>
          </a:bodyPr>
          <a:lstStyle/>
          <a:p>
            <a:pPr algn="ctr"/>
            <a:r>
              <a:rPr lang="en-US" sz="1200" dirty="0" smtClean="0">
                <a:solidFill>
                  <a:schemeClr val="tx1">
                    <a:lumMod val="50000"/>
                  </a:schemeClr>
                </a:solidFill>
                <a:latin typeface="Calibri" pitchFamily="34" charset="0"/>
              </a:rPr>
              <a:t>Teacher</a:t>
            </a:r>
            <a:endParaRPr lang="en-US" sz="1200" dirty="0">
              <a:solidFill>
                <a:schemeClr val="tx1">
                  <a:lumMod val="50000"/>
                </a:schemeClr>
              </a:solidFill>
              <a:latin typeface="Calibri" pitchFamily="34" charset="0"/>
            </a:endParaRPr>
          </a:p>
        </p:txBody>
      </p:sp>
      <p:sp>
        <p:nvSpPr>
          <p:cNvPr id="15" name="TextBox 14"/>
          <p:cNvSpPr txBox="1"/>
          <p:nvPr/>
        </p:nvSpPr>
        <p:spPr>
          <a:xfrm>
            <a:off x="1019175" y="6068793"/>
            <a:ext cx="1143000" cy="276999"/>
          </a:xfrm>
          <a:prstGeom prst="rect">
            <a:avLst/>
          </a:prstGeom>
          <a:noFill/>
        </p:spPr>
        <p:txBody>
          <a:bodyPr wrap="square" rtlCol="0">
            <a:spAutoFit/>
          </a:bodyPr>
          <a:lstStyle/>
          <a:p>
            <a:pPr algn="ctr"/>
            <a:r>
              <a:rPr lang="en-US" sz="1200" dirty="0" smtClean="0">
                <a:solidFill>
                  <a:schemeClr val="tx1">
                    <a:lumMod val="50000"/>
                  </a:schemeClr>
                </a:solidFill>
                <a:latin typeface="Calibri" pitchFamily="34" charset="0"/>
              </a:rPr>
              <a:t>Entrepreneur</a:t>
            </a:r>
            <a:endParaRPr lang="en-US" sz="1200" dirty="0">
              <a:solidFill>
                <a:schemeClr val="tx1">
                  <a:lumMod val="50000"/>
                </a:schemeClr>
              </a:solidFill>
              <a:latin typeface="Calibri" pitchFamily="34" charset="0"/>
            </a:endParaRPr>
          </a:p>
        </p:txBody>
      </p:sp>
      <p:sp>
        <p:nvSpPr>
          <p:cNvPr id="16" name="TextBox 15"/>
          <p:cNvSpPr txBox="1"/>
          <p:nvPr/>
        </p:nvSpPr>
        <p:spPr>
          <a:xfrm>
            <a:off x="1981200" y="6068793"/>
            <a:ext cx="914400" cy="461665"/>
          </a:xfrm>
          <a:prstGeom prst="rect">
            <a:avLst/>
          </a:prstGeom>
          <a:noFill/>
        </p:spPr>
        <p:txBody>
          <a:bodyPr wrap="square" rtlCol="0">
            <a:spAutoFit/>
          </a:bodyPr>
          <a:lstStyle/>
          <a:p>
            <a:pPr algn="ctr"/>
            <a:r>
              <a:rPr lang="en-US" sz="1200" dirty="0" smtClean="0">
                <a:solidFill>
                  <a:schemeClr val="tx1">
                    <a:lumMod val="50000"/>
                  </a:schemeClr>
                </a:solidFill>
                <a:latin typeface="Calibri" pitchFamily="34" charset="0"/>
              </a:rPr>
              <a:t>Business </a:t>
            </a:r>
          </a:p>
          <a:p>
            <a:pPr algn="ctr"/>
            <a:r>
              <a:rPr lang="en-US" sz="1200" dirty="0" smtClean="0">
                <a:solidFill>
                  <a:schemeClr val="tx1">
                    <a:lumMod val="50000"/>
                  </a:schemeClr>
                </a:solidFill>
                <a:latin typeface="Calibri" pitchFamily="34" charset="0"/>
              </a:rPr>
              <a:t>Executive</a:t>
            </a:r>
            <a:endParaRPr lang="en-US" sz="1200" dirty="0">
              <a:solidFill>
                <a:schemeClr val="tx1">
                  <a:lumMod val="50000"/>
                </a:schemeClr>
              </a:solidFill>
              <a:latin typeface="Calibri" pitchFamily="34" charset="0"/>
            </a:endParaRPr>
          </a:p>
        </p:txBody>
      </p:sp>
      <p:sp>
        <p:nvSpPr>
          <p:cNvPr id="17" name="TextBox 16"/>
          <p:cNvSpPr txBox="1"/>
          <p:nvPr/>
        </p:nvSpPr>
        <p:spPr>
          <a:xfrm>
            <a:off x="2847975" y="6068793"/>
            <a:ext cx="914400" cy="276999"/>
          </a:xfrm>
          <a:prstGeom prst="rect">
            <a:avLst/>
          </a:prstGeom>
          <a:noFill/>
        </p:spPr>
        <p:txBody>
          <a:bodyPr wrap="square" rtlCol="0">
            <a:spAutoFit/>
          </a:bodyPr>
          <a:lstStyle/>
          <a:p>
            <a:pPr algn="ctr"/>
            <a:r>
              <a:rPr lang="en-US" sz="1200" dirty="0" smtClean="0">
                <a:solidFill>
                  <a:schemeClr val="tx1">
                    <a:lumMod val="50000"/>
                  </a:schemeClr>
                </a:solidFill>
                <a:latin typeface="Calibri" pitchFamily="34" charset="0"/>
              </a:rPr>
              <a:t>Lawyer</a:t>
            </a:r>
            <a:endParaRPr lang="en-US" sz="1200" dirty="0">
              <a:solidFill>
                <a:schemeClr val="tx1">
                  <a:lumMod val="50000"/>
                </a:schemeClr>
              </a:solidFill>
              <a:latin typeface="Calibri" pitchFamily="34" charset="0"/>
            </a:endParaRPr>
          </a:p>
        </p:txBody>
      </p:sp>
      <p:sp>
        <p:nvSpPr>
          <p:cNvPr id="18" name="TextBox 17"/>
          <p:cNvSpPr txBox="1"/>
          <p:nvPr/>
        </p:nvSpPr>
        <p:spPr>
          <a:xfrm>
            <a:off x="3733800" y="6068793"/>
            <a:ext cx="914400" cy="461665"/>
          </a:xfrm>
          <a:prstGeom prst="rect">
            <a:avLst/>
          </a:prstGeom>
          <a:noFill/>
        </p:spPr>
        <p:txBody>
          <a:bodyPr wrap="square" rtlCol="0">
            <a:spAutoFit/>
          </a:bodyPr>
          <a:lstStyle/>
          <a:p>
            <a:pPr algn="ctr"/>
            <a:r>
              <a:rPr lang="en-US" sz="1200" dirty="0" smtClean="0">
                <a:solidFill>
                  <a:schemeClr val="tx1">
                    <a:lumMod val="50000"/>
                  </a:schemeClr>
                </a:solidFill>
                <a:latin typeface="Calibri" pitchFamily="34" charset="0"/>
              </a:rPr>
              <a:t>Artist or Designer</a:t>
            </a:r>
            <a:endParaRPr lang="en-US" sz="1200" dirty="0">
              <a:solidFill>
                <a:schemeClr val="tx1">
                  <a:lumMod val="50000"/>
                </a:schemeClr>
              </a:solidFill>
              <a:latin typeface="Calibri" pitchFamily="34" charset="0"/>
            </a:endParaRPr>
          </a:p>
        </p:txBody>
      </p:sp>
      <p:sp>
        <p:nvSpPr>
          <p:cNvPr id="19" name="TextBox 18"/>
          <p:cNvSpPr txBox="1"/>
          <p:nvPr/>
        </p:nvSpPr>
        <p:spPr>
          <a:xfrm>
            <a:off x="5334000" y="6068793"/>
            <a:ext cx="1143000" cy="461665"/>
          </a:xfrm>
          <a:prstGeom prst="rect">
            <a:avLst/>
          </a:prstGeom>
          <a:noFill/>
        </p:spPr>
        <p:txBody>
          <a:bodyPr wrap="square" rtlCol="0">
            <a:spAutoFit/>
          </a:bodyPr>
          <a:lstStyle/>
          <a:p>
            <a:pPr algn="ctr"/>
            <a:r>
              <a:rPr lang="en-US" sz="1200" dirty="0" smtClean="0">
                <a:solidFill>
                  <a:schemeClr val="tx1">
                    <a:lumMod val="50000"/>
                  </a:schemeClr>
                </a:solidFill>
                <a:latin typeface="Calibri" pitchFamily="34" charset="0"/>
              </a:rPr>
              <a:t>Actor/Musician/Performer</a:t>
            </a:r>
            <a:endParaRPr lang="en-US" sz="1200" dirty="0">
              <a:solidFill>
                <a:schemeClr val="tx1">
                  <a:lumMod val="50000"/>
                </a:schemeClr>
              </a:solidFill>
              <a:latin typeface="Calibri" pitchFamily="34" charset="0"/>
            </a:endParaRPr>
          </a:p>
        </p:txBody>
      </p:sp>
      <p:sp>
        <p:nvSpPr>
          <p:cNvPr id="20" name="TextBox 19"/>
          <p:cNvSpPr txBox="1"/>
          <p:nvPr/>
        </p:nvSpPr>
        <p:spPr>
          <a:xfrm>
            <a:off x="4524375" y="6068793"/>
            <a:ext cx="990600" cy="461665"/>
          </a:xfrm>
          <a:prstGeom prst="rect">
            <a:avLst/>
          </a:prstGeom>
          <a:noFill/>
        </p:spPr>
        <p:txBody>
          <a:bodyPr wrap="square" rtlCol="0">
            <a:spAutoFit/>
          </a:bodyPr>
          <a:lstStyle/>
          <a:p>
            <a:pPr algn="ctr"/>
            <a:r>
              <a:rPr lang="en-US" sz="1200" dirty="0" smtClean="0">
                <a:solidFill>
                  <a:schemeClr val="tx1">
                    <a:lumMod val="50000"/>
                  </a:schemeClr>
                </a:solidFill>
                <a:latin typeface="Calibri" pitchFamily="34" charset="0"/>
              </a:rPr>
              <a:t>Financial</a:t>
            </a:r>
          </a:p>
          <a:p>
            <a:pPr algn="ctr"/>
            <a:r>
              <a:rPr lang="en-US" sz="1200" dirty="0" smtClean="0">
                <a:solidFill>
                  <a:schemeClr val="tx1">
                    <a:lumMod val="50000"/>
                  </a:schemeClr>
                </a:solidFill>
                <a:latin typeface="Calibri" pitchFamily="34" charset="0"/>
              </a:rPr>
              <a:t>Professional</a:t>
            </a:r>
            <a:endParaRPr lang="en-US" sz="1200" dirty="0">
              <a:solidFill>
                <a:schemeClr val="tx1">
                  <a:lumMod val="50000"/>
                </a:schemeClr>
              </a:solidFill>
              <a:latin typeface="Calibri" pitchFamily="34" charset="0"/>
            </a:endParaRPr>
          </a:p>
        </p:txBody>
      </p:sp>
      <p:sp>
        <p:nvSpPr>
          <p:cNvPr id="21" name="TextBox 20"/>
          <p:cNvSpPr txBox="1"/>
          <p:nvPr/>
        </p:nvSpPr>
        <p:spPr>
          <a:xfrm>
            <a:off x="6305550" y="6068793"/>
            <a:ext cx="914400" cy="461665"/>
          </a:xfrm>
          <a:prstGeom prst="rect">
            <a:avLst/>
          </a:prstGeom>
          <a:noFill/>
        </p:spPr>
        <p:txBody>
          <a:bodyPr wrap="square" rtlCol="0">
            <a:spAutoFit/>
          </a:bodyPr>
          <a:lstStyle/>
          <a:p>
            <a:pPr algn="ctr"/>
            <a:r>
              <a:rPr lang="en-US" sz="1200" dirty="0" smtClean="0">
                <a:solidFill>
                  <a:schemeClr val="tx1">
                    <a:lumMod val="50000"/>
                  </a:schemeClr>
                </a:solidFill>
                <a:latin typeface="Calibri" pitchFamily="34" charset="0"/>
              </a:rPr>
              <a:t>Military </a:t>
            </a:r>
          </a:p>
          <a:p>
            <a:pPr algn="ctr"/>
            <a:r>
              <a:rPr lang="en-US" sz="1200" dirty="0" smtClean="0">
                <a:solidFill>
                  <a:schemeClr val="tx1">
                    <a:lumMod val="50000"/>
                  </a:schemeClr>
                </a:solidFill>
                <a:latin typeface="Calibri" pitchFamily="34" charset="0"/>
              </a:rPr>
              <a:t>Personnel</a:t>
            </a:r>
            <a:endParaRPr lang="en-US" sz="1200" dirty="0">
              <a:solidFill>
                <a:schemeClr val="tx1">
                  <a:lumMod val="50000"/>
                </a:schemeClr>
              </a:solidFill>
              <a:latin typeface="Calibri" pitchFamily="34" charset="0"/>
            </a:endParaRPr>
          </a:p>
        </p:txBody>
      </p:sp>
      <p:sp>
        <p:nvSpPr>
          <p:cNvPr id="22" name="TextBox 21"/>
          <p:cNvSpPr txBox="1"/>
          <p:nvPr/>
        </p:nvSpPr>
        <p:spPr>
          <a:xfrm>
            <a:off x="7115175" y="6068793"/>
            <a:ext cx="990600" cy="461665"/>
          </a:xfrm>
          <a:prstGeom prst="rect">
            <a:avLst/>
          </a:prstGeom>
          <a:noFill/>
        </p:spPr>
        <p:txBody>
          <a:bodyPr wrap="square" rtlCol="0">
            <a:spAutoFit/>
          </a:bodyPr>
          <a:lstStyle/>
          <a:p>
            <a:pPr algn="ctr"/>
            <a:r>
              <a:rPr lang="en-US" sz="1200" dirty="0" smtClean="0">
                <a:solidFill>
                  <a:schemeClr val="tx1">
                    <a:lumMod val="50000"/>
                  </a:schemeClr>
                </a:solidFill>
                <a:latin typeface="Calibri" pitchFamily="34" charset="0"/>
              </a:rPr>
              <a:t>Professional Athlete</a:t>
            </a:r>
            <a:endParaRPr lang="en-US" sz="1200" dirty="0">
              <a:solidFill>
                <a:schemeClr val="tx1">
                  <a:lumMod val="50000"/>
                </a:schemeClr>
              </a:solidFill>
              <a:latin typeface="Calibri" pitchFamily="34" charset="0"/>
            </a:endParaRPr>
          </a:p>
        </p:txBody>
      </p:sp>
      <p:sp>
        <p:nvSpPr>
          <p:cNvPr id="23" name="TextBox 22"/>
          <p:cNvSpPr txBox="1"/>
          <p:nvPr/>
        </p:nvSpPr>
        <p:spPr>
          <a:xfrm>
            <a:off x="7943850" y="6068794"/>
            <a:ext cx="1171575" cy="461665"/>
          </a:xfrm>
          <a:prstGeom prst="rect">
            <a:avLst/>
          </a:prstGeom>
          <a:noFill/>
        </p:spPr>
        <p:txBody>
          <a:bodyPr wrap="square" rtlCol="0">
            <a:spAutoFit/>
          </a:bodyPr>
          <a:lstStyle/>
          <a:p>
            <a:pPr algn="ctr"/>
            <a:r>
              <a:rPr lang="en-US" sz="1200" dirty="0" smtClean="0">
                <a:solidFill>
                  <a:schemeClr val="tx1">
                    <a:lumMod val="50000"/>
                  </a:schemeClr>
                </a:solidFill>
                <a:latin typeface="Calibri" pitchFamily="34" charset="0"/>
              </a:rPr>
              <a:t>No Preferences /Don’t </a:t>
            </a:r>
            <a:r>
              <a:rPr lang="en-US" sz="1200" dirty="0">
                <a:solidFill>
                  <a:schemeClr val="tx1">
                    <a:lumMod val="50000"/>
                  </a:schemeClr>
                </a:solidFill>
                <a:latin typeface="Calibri" pitchFamily="34" charset="0"/>
              </a:rPr>
              <a:t>K</a:t>
            </a:r>
            <a:r>
              <a:rPr lang="en-US" sz="1200" dirty="0" smtClean="0">
                <a:solidFill>
                  <a:schemeClr val="tx1">
                    <a:lumMod val="50000"/>
                  </a:schemeClr>
                </a:solidFill>
                <a:latin typeface="Calibri" pitchFamily="34" charset="0"/>
              </a:rPr>
              <a:t>now</a:t>
            </a:r>
            <a:endParaRPr lang="en-US" sz="1200" dirty="0">
              <a:solidFill>
                <a:schemeClr val="tx1">
                  <a:lumMod val="50000"/>
                </a:schemeClr>
              </a:solidFill>
              <a:latin typeface="Calibri" pitchFamily="34" charset="0"/>
            </a:endParaRPr>
          </a:p>
        </p:txBody>
      </p:sp>
      <p:sp>
        <p:nvSpPr>
          <p:cNvPr id="27" name="Rounded Rectangle 26"/>
          <p:cNvSpPr/>
          <p:nvPr/>
        </p:nvSpPr>
        <p:spPr bwMode="auto">
          <a:xfrm>
            <a:off x="5867400" y="1085850"/>
            <a:ext cx="3048000" cy="1219199"/>
          </a:xfrm>
          <a:prstGeom prst="roundRect">
            <a:avLst/>
          </a:prstGeom>
          <a:solidFill>
            <a:schemeClr val="bg1">
              <a:lumMod val="85000"/>
              <a:alpha val="48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200" dirty="0" smtClean="0">
                <a:solidFill>
                  <a:schemeClr val="tx1">
                    <a:lumMod val="50000"/>
                  </a:schemeClr>
                </a:solidFill>
                <a:latin typeface="Calibri" pitchFamily="34" charset="0"/>
              </a:rPr>
              <a:t>Parents who </a:t>
            </a:r>
            <a:r>
              <a:rPr lang="en-US" sz="1200" b="1" dirty="0" smtClean="0">
                <a:solidFill>
                  <a:schemeClr val="tx1">
                    <a:lumMod val="50000"/>
                  </a:schemeClr>
                </a:solidFill>
                <a:latin typeface="Calibri" pitchFamily="34" charset="0"/>
              </a:rPr>
              <a:t>give their child’s school an “A” on its ability to prepare students for careers in STEM </a:t>
            </a:r>
            <a:r>
              <a:rPr lang="en-US" sz="1200" dirty="0" smtClean="0">
                <a:solidFill>
                  <a:schemeClr val="tx1">
                    <a:lumMod val="50000"/>
                  </a:schemeClr>
                </a:solidFill>
                <a:latin typeface="Calibri" pitchFamily="34" charset="0"/>
              </a:rPr>
              <a:t>are more likely to say their child wants to pursue a STEM career (52% vs. 38% give school a “B” or lower).</a:t>
            </a:r>
            <a:endParaRPr lang="en-US" sz="1200" dirty="0">
              <a:solidFill>
                <a:schemeClr val="tx1">
                  <a:lumMod val="50000"/>
                </a:schemeClr>
              </a:solidFill>
              <a:latin typeface="Calibri" pitchFamily="34" charset="0"/>
            </a:endParaRPr>
          </a:p>
        </p:txBody>
      </p:sp>
      <p:sp>
        <p:nvSpPr>
          <p:cNvPr id="33" name="Oval 32"/>
          <p:cNvSpPr/>
          <p:nvPr/>
        </p:nvSpPr>
        <p:spPr bwMode="auto">
          <a:xfrm>
            <a:off x="1514475" y="2247900"/>
            <a:ext cx="381000" cy="304800"/>
          </a:xfrm>
          <a:prstGeom prst="ellipse">
            <a:avLst/>
          </a:prstGeom>
          <a:noFill/>
          <a:ln w="12700"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34" name="Oval 33"/>
          <p:cNvSpPr/>
          <p:nvPr/>
        </p:nvSpPr>
        <p:spPr bwMode="auto">
          <a:xfrm>
            <a:off x="2600325" y="2352675"/>
            <a:ext cx="381000" cy="304800"/>
          </a:xfrm>
          <a:prstGeom prst="ellipse">
            <a:avLst/>
          </a:prstGeom>
          <a:noFill/>
          <a:ln w="12700"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35" name="Oval 34"/>
          <p:cNvSpPr/>
          <p:nvPr/>
        </p:nvSpPr>
        <p:spPr bwMode="auto">
          <a:xfrm>
            <a:off x="5819775" y="4562475"/>
            <a:ext cx="381000" cy="304800"/>
          </a:xfrm>
          <a:prstGeom prst="ellipse">
            <a:avLst/>
          </a:prstGeom>
          <a:noFill/>
          <a:ln w="12700" cap="flat" cmpd="sng" algn="ctr">
            <a:solidFill>
              <a:schemeClr val="accent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36" name="Oval 35"/>
          <p:cNvSpPr/>
          <p:nvPr/>
        </p:nvSpPr>
        <p:spPr bwMode="auto">
          <a:xfrm>
            <a:off x="4105275" y="4695825"/>
            <a:ext cx="381000" cy="304800"/>
          </a:xfrm>
          <a:prstGeom prst="ellipse">
            <a:avLst/>
          </a:prstGeom>
          <a:noFill/>
          <a:ln w="12700" cap="flat" cmpd="sng" algn="ctr">
            <a:solidFill>
              <a:schemeClr val="accent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37" name="TextBox 36"/>
          <p:cNvSpPr txBox="1"/>
          <p:nvPr/>
        </p:nvSpPr>
        <p:spPr>
          <a:xfrm>
            <a:off x="161925" y="3851612"/>
            <a:ext cx="1171575" cy="861774"/>
          </a:xfrm>
          <a:prstGeom prst="rect">
            <a:avLst/>
          </a:prstGeom>
          <a:noFill/>
        </p:spPr>
        <p:txBody>
          <a:bodyPr wrap="square" rtlCol="0">
            <a:spAutoFit/>
          </a:bodyPr>
          <a:lstStyle/>
          <a:p>
            <a:pPr algn="ctr"/>
            <a:r>
              <a:rPr lang="en-US" sz="1000" b="1" dirty="0" smtClean="0">
                <a:latin typeface="Calibri" pitchFamily="34" charset="0"/>
              </a:rPr>
              <a:t>Dads</a:t>
            </a:r>
            <a:r>
              <a:rPr lang="en-US" sz="1000" dirty="0" smtClean="0">
                <a:latin typeface="Calibri" pitchFamily="34" charset="0"/>
              </a:rPr>
              <a:t> are more likely to want their child to pursue a STEM career (57% vs. 44% moms).</a:t>
            </a:r>
            <a:endParaRPr lang="en-US" sz="1000" dirty="0">
              <a:latin typeface="Calibri" pitchFamily="34" charset="0"/>
            </a:endParaRPr>
          </a:p>
        </p:txBody>
      </p:sp>
      <p:sp>
        <p:nvSpPr>
          <p:cNvPr id="28" name="Slide Number Placeholder 27"/>
          <p:cNvSpPr>
            <a:spLocks noGrp="1"/>
          </p:cNvSpPr>
          <p:nvPr>
            <p:ph type="sldNum" sz="quarter" idx="12"/>
          </p:nvPr>
        </p:nvSpPr>
        <p:spPr/>
        <p:txBody>
          <a:bodyPr/>
          <a:lstStyle/>
          <a:p>
            <a:fld id="{75E20B0C-19F5-1541-B0D6-F5C78F991D2B}"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bwMode="auto">
          <a:xfrm>
            <a:off x="7315200" y="5715000"/>
            <a:ext cx="1828800" cy="1143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23" name="Rectangle 22"/>
          <p:cNvSpPr/>
          <p:nvPr/>
        </p:nvSpPr>
        <p:spPr bwMode="auto">
          <a:xfrm>
            <a:off x="0" y="0"/>
            <a:ext cx="9144000" cy="1447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graphicFrame>
        <p:nvGraphicFramePr>
          <p:cNvPr id="7" name="Chart 6"/>
          <p:cNvGraphicFramePr/>
          <p:nvPr/>
        </p:nvGraphicFramePr>
        <p:xfrm>
          <a:off x="76200" y="939800"/>
          <a:ext cx="5410200" cy="5384800"/>
        </p:xfrm>
        <a:graphic>
          <a:graphicData uri="http://schemas.openxmlformats.org/drawingml/2006/chart">
            <c:chart xmlns:c="http://schemas.openxmlformats.org/drawingml/2006/chart" xmlns:r="http://schemas.openxmlformats.org/officeDocument/2006/relationships" r:id="rId3"/>
          </a:graphicData>
        </a:graphic>
      </p:graphicFrame>
      <p:grpSp>
        <p:nvGrpSpPr>
          <p:cNvPr id="2" name="Group 10"/>
          <p:cNvGrpSpPr/>
          <p:nvPr/>
        </p:nvGrpSpPr>
        <p:grpSpPr>
          <a:xfrm>
            <a:off x="5638800" y="1676400"/>
            <a:ext cx="3124199" cy="3810000"/>
            <a:chOff x="4114801" y="1219201"/>
            <a:chExt cx="3352800" cy="4267200"/>
          </a:xfrm>
        </p:grpSpPr>
        <p:pic>
          <p:nvPicPr>
            <p:cNvPr id="10" name="Picture 9" descr="Report Card.JPG"/>
            <p:cNvPicPr/>
            <p:nvPr/>
          </p:nvPicPr>
          <p:blipFill>
            <a:blip r:embed="rId4" cstate="print"/>
            <a:stretch>
              <a:fillRect/>
            </a:stretch>
          </p:blipFill>
          <p:spPr>
            <a:xfrm>
              <a:off x="4114801" y="1219201"/>
              <a:ext cx="3352800" cy="4267200"/>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7410" name="Text Box 2"/>
            <p:cNvSpPr txBox="1">
              <a:spLocks noChangeArrowheads="1"/>
            </p:cNvSpPr>
            <p:nvPr/>
          </p:nvSpPr>
          <p:spPr bwMode="auto">
            <a:xfrm>
              <a:off x="4191000" y="1600200"/>
              <a:ext cx="3048000" cy="3733800"/>
            </a:xfrm>
            <a:prstGeom prst="rect">
              <a:avLst/>
            </a:prstGeom>
            <a:solidFill>
              <a:srgbClr val="FFEFB1"/>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lvl="1"/>
              <a:endParaRPr kumimoji="0" lang="en-US" sz="1800" b="1" i="0" strike="noStrike" cap="none" normalizeH="0" baseline="0" dirty="0" smtClean="0">
                <a:ln>
                  <a:noFill/>
                </a:ln>
                <a:solidFill>
                  <a:schemeClr val="tx1"/>
                </a:solidFill>
                <a:effectLst/>
                <a:latin typeface="Calibri" pitchFamily="34" charset="0"/>
                <a:ea typeface="ヒラギノ角ゴ Pro W3" pitchFamily="1" charset="-128"/>
              </a:endParaRPr>
            </a:p>
            <a:p>
              <a:pPr lvl="1"/>
              <a:r>
                <a:rPr kumimoji="0" lang="en-US" sz="1800" b="1" i="0" strike="noStrike" cap="none" normalizeH="0" baseline="0" dirty="0" smtClean="0">
                  <a:ln>
                    <a:noFill/>
                  </a:ln>
                  <a:solidFill>
                    <a:schemeClr val="tx1"/>
                  </a:solidFill>
                  <a:effectLst/>
                  <a:latin typeface="Calibri" pitchFamily="34" charset="0"/>
                  <a:ea typeface="ヒラギノ角ゴ Pro W3" pitchFamily="1" charset="-128"/>
                </a:rPr>
                <a:t>												</a:t>
              </a:r>
              <a:r>
                <a:rPr kumimoji="0" lang="en-US" sz="1800" b="0" i="0" u="sng" strike="noStrike" cap="none" normalizeH="0" baseline="0" dirty="0" smtClean="0">
                  <a:ln>
                    <a:noFill/>
                  </a:ln>
                  <a:solidFill>
                    <a:schemeClr val="tx1"/>
                  </a:solidFill>
                  <a:effectLst/>
                  <a:latin typeface="Calibri" pitchFamily="34" charset="0"/>
                  <a:ea typeface="ヒラギノ角ゴ Pro W3" pitchFamily="1" charset="-128"/>
                </a:rPr>
                <a:t> </a:t>
              </a:r>
              <a:r>
                <a:rPr kumimoji="0" lang="en-US" sz="1100" b="0" i="0" u="none" strike="noStrike" cap="none" normalizeH="0" baseline="0" dirty="0" smtClean="0">
                  <a:ln>
                    <a:noFill/>
                  </a:ln>
                  <a:solidFill>
                    <a:schemeClr val="tx1"/>
                  </a:solidFill>
                  <a:effectLst/>
                  <a:latin typeface="Times New Roman" pitchFamily="18" charset="0"/>
                  <a:ea typeface="ヒラギノ角ゴ Pro W3" pitchFamily="1" charset="-128"/>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Times New Roman" pitchFamily="18" charset="0"/>
                <a:ea typeface="ヒラギノ角ゴ Pro W3" pitchFamily="1"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ヒラギノ角ゴ Pro W3" pitchFamily="1" charset="-128"/>
                </a:rPr>
                <a:t>		</a:t>
              </a:r>
              <a:endParaRPr kumimoji="0" lang="en-US" sz="1600" b="0" i="0" u="none" strike="noStrike" cap="none" normalizeH="0" baseline="0" dirty="0" smtClean="0">
                <a:ln>
                  <a:noFill/>
                </a:ln>
                <a:solidFill>
                  <a:schemeClr val="tx1"/>
                </a:solidFill>
                <a:effectLst/>
                <a:latin typeface="Times New Roman" pitchFamily="18" charset="0"/>
                <a:ea typeface="ヒラギノ角ゴ Pro W3" pitchFamily="1"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Times New Roman" pitchFamily="18" charset="0"/>
                <a:ea typeface="ヒラギノ角ゴ Pro W3" pitchFamily="1"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Times New Roman" pitchFamily="18" charset="0"/>
                <a:ea typeface="ヒラギノ角ゴ Pro W3" pitchFamily="1" charset="-128"/>
              </a:endParaRPr>
            </a:p>
          </p:txBody>
        </p:sp>
      </p:grpSp>
      <p:sp>
        <p:nvSpPr>
          <p:cNvPr id="12" name="TextBox 11"/>
          <p:cNvSpPr txBox="1"/>
          <p:nvPr/>
        </p:nvSpPr>
        <p:spPr>
          <a:xfrm>
            <a:off x="0" y="6211669"/>
            <a:ext cx="9144000" cy="646331"/>
          </a:xfrm>
          <a:prstGeom prst="rect">
            <a:avLst/>
          </a:prstGeom>
          <a:noFill/>
        </p:spPr>
        <p:txBody>
          <a:bodyPr wrap="square" rtlCol="0">
            <a:spAutoFit/>
          </a:bodyPr>
          <a:lstStyle/>
          <a:p>
            <a:r>
              <a:rPr lang="en-US" sz="900" b="1" dirty="0" smtClean="0">
                <a:solidFill>
                  <a:schemeClr val="tx1">
                    <a:lumMod val="50000"/>
                  </a:schemeClr>
                </a:solidFill>
                <a:latin typeface="Calibri" pitchFamily="34" charset="0"/>
              </a:rPr>
              <a:t>Base: All Qualified Respondents (College Students: n=500, Parents of Child in Grades K</a:t>
            </a:r>
            <a:r>
              <a:rPr lang="en-US" sz="900" dirty="0"/>
              <a:t>–</a:t>
            </a:r>
            <a:r>
              <a:rPr lang="en-US" sz="900" b="1" dirty="0" smtClean="0">
                <a:solidFill>
                  <a:schemeClr val="tx1">
                    <a:lumMod val="50000"/>
                  </a:schemeClr>
                </a:solidFill>
                <a:latin typeface="Calibri" pitchFamily="34" charset="0"/>
              </a:rPr>
              <a:t>12: n=854)</a:t>
            </a:r>
          </a:p>
          <a:p>
            <a:r>
              <a:rPr lang="en-US" sz="900" dirty="0" smtClean="0">
                <a:solidFill>
                  <a:schemeClr val="tx1">
                    <a:lumMod val="50000"/>
                  </a:schemeClr>
                </a:solidFill>
                <a:latin typeface="Calibri" pitchFamily="34" charset="0"/>
              </a:rPr>
              <a:t>Q910: How well did your K</a:t>
            </a:r>
            <a:r>
              <a:rPr lang="en-US" sz="900" dirty="0"/>
              <a:t>–</a:t>
            </a:r>
            <a:r>
              <a:rPr lang="en-US" sz="900" dirty="0" smtClean="0">
                <a:solidFill>
                  <a:schemeClr val="tx1">
                    <a:lumMod val="50000"/>
                  </a:schemeClr>
                </a:solidFill>
                <a:latin typeface="Calibri" pitchFamily="34" charset="0"/>
              </a:rPr>
              <a:t>12 education (elementary through high school) prepare you for your college courses in science, technology, engineering and/or math?</a:t>
            </a:r>
          </a:p>
          <a:p>
            <a:r>
              <a:rPr lang="en-US" sz="900" dirty="0" smtClean="0">
                <a:solidFill>
                  <a:schemeClr val="tx1">
                    <a:lumMod val="50000"/>
                  </a:schemeClr>
                </a:solidFill>
                <a:latin typeface="Calibri" pitchFamily="34" charset="0"/>
              </a:rPr>
              <a:t>Q915: What could  your school have done to better prepare you/What did your school do that helped prepare you for your college courses in STEM? (OPEN END)</a:t>
            </a:r>
          </a:p>
          <a:p>
            <a:r>
              <a:rPr lang="en-US" sz="900" dirty="0" smtClean="0">
                <a:solidFill>
                  <a:schemeClr val="tx1">
                    <a:lumMod val="50000"/>
                  </a:schemeClr>
                </a:solidFill>
                <a:latin typeface="Calibri" pitchFamily="34" charset="0"/>
              </a:rPr>
              <a:t>Q1055: What grade would you give your child’s school on its ability to prepare students for careers in science, technology, engineering and/or mathematics?</a:t>
            </a:r>
          </a:p>
        </p:txBody>
      </p:sp>
      <p:sp>
        <p:nvSpPr>
          <p:cNvPr id="13" name="TextBox 12"/>
          <p:cNvSpPr txBox="1"/>
          <p:nvPr/>
        </p:nvSpPr>
        <p:spPr>
          <a:xfrm>
            <a:off x="5562600" y="2057400"/>
            <a:ext cx="3124200" cy="338554"/>
          </a:xfrm>
          <a:prstGeom prst="rect">
            <a:avLst/>
          </a:prstGeom>
          <a:noFill/>
        </p:spPr>
        <p:txBody>
          <a:bodyPr wrap="square" rtlCol="0">
            <a:spAutoFit/>
          </a:bodyPr>
          <a:lstStyle/>
          <a:p>
            <a:pPr algn="ctr"/>
            <a:r>
              <a:rPr lang="en-US" sz="1600" b="1" u="sng" dirty="0" smtClean="0">
                <a:solidFill>
                  <a:schemeClr val="tx1">
                    <a:lumMod val="50000"/>
                  </a:schemeClr>
                </a:solidFill>
                <a:latin typeface="Calibri" pitchFamily="34" charset="0"/>
              </a:rPr>
              <a:t>Parent Rating of K</a:t>
            </a:r>
            <a:r>
              <a:rPr lang="en-US" sz="1600" u="sng" dirty="0"/>
              <a:t>–</a:t>
            </a:r>
            <a:r>
              <a:rPr lang="en-US" sz="1600" b="1" u="sng" dirty="0" smtClean="0">
                <a:solidFill>
                  <a:schemeClr val="tx1">
                    <a:lumMod val="50000"/>
                  </a:schemeClr>
                </a:solidFill>
                <a:latin typeface="Calibri" pitchFamily="34" charset="0"/>
              </a:rPr>
              <a:t>12 STEM Prep</a:t>
            </a:r>
            <a:endParaRPr lang="en-US" sz="1600" b="1" u="sng" dirty="0">
              <a:solidFill>
                <a:schemeClr val="tx1">
                  <a:lumMod val="50000"/>
                </a:schemeClr>
              </a:solidFill>
              <a:latin typeface="Calibri" pitchFamily="34" charset="0"/>
            </a:endParaRPr>
          </a:p>
        </p:txBody>
      </p:sp>
      <p:graphicFrame>
        <p:nvGraphicFramePr>
          <p:cNvPr id="14" name="Table 13"/>
          <p:cNvGraphicFramePr>
            <a:graphicFrameLocks noGrp="1"/>
          </p:cNvGraphicFramePr>
          <p:nvPr/>
        </p:nvGraphicFramePr>
        <p:xfrm>
          <a:off x="5715000" y="2374265"/>
          <a:ext cx="2819400" cy="2919095"/>
        </p:xfrm>
        <a:graphic>
          <a:graphicData uri="http://schemas.openxmlformats.org/drawingml/2006/table">
            <a:tbl>
              <a:tblPr firstRow="1" bandRow="1">
                <a:tableStyleId>{91EBBBCC-DAD2-459C-BE2E-F6DE35CF9A28}</a:tableStyleId>
              </a:tblPr>
              <a:tblGrid>
                <a:gridCol w="1295400"/>
                <a:gridCol w="1524000"/>
              </a:tblGrid>
              <a:tr h="368935">
                <a:tc>
                  <a:txBody>
                    <a:bodyPr/>
                    <a:lstStyle/>
                    <a:p>
                      <a:pPr algn="ctr"/>
                      <a:r>
                        <a:rPr lang="en-US" u="sng" dirty="0" smtClean="0">
                          <a:solidFill>
                            <a:schemeClr val="tx1">
                              <a:lumMod val="50000"/>
                            </a:schemeClr>
                          </a:solidFill>
                          <a:latin typeface="Calibri" pitchFamily="34" charset="0"/>
                        </a:rPr>
                        <a:t>Grade</a:t>
                      </a:r>
                      <a:endParaRPr lang="en-US" u="sng" dirty="0">
                        <a:solidFill>
                          <a:schemeClr val="tx1">
                            <a:lumMod val="50000"/>
                          </a:schemeClr>
                        </a:solidFill>
                        <a:latin typeface="Calibri" pitchFamily="34" charset="0"/>
                      </a:endParaRPr>
                    </a:p>
                  </a:txBody>
                  <a:tcPr>
                    <a:noFill/>
                  </a:tcPr>
                </a:tc>
                <a:tc>
                  <a:txBody>
                    <a:bodyPr/>
                    <a:lstStyle/>
                    <a:p>
                      <a:pPr algn="ctr"/>
                      <a:r>
                        <a:rPr lang="en-US" u="sng" dirty="0" smtClean="0">
                          <a:solidFill>
                            <a:schemeClr val="tx1">
                              <a:lumMod val="50000"/>
                            </a:schemeClr>
                          </a:solidFill>
                          <a:latin typeface="Calibri" pitchFamily="34" charset="0"/>
                        </a:rPr>
                        <a:t>Total Parents</a:t>
                      </a:r>
                      <a:endParaRPr lang="en-US" u="sng" dirty="0">
                        <a:solidFill>
                          <a:schemeClr val="tx1">
                            <a:lumMod val="50000"/>
                          </a:schemeClr>
                        </a:solidFill>
                        <a:latin typeface="Calibri" pitchFamily="34" charset="0"/>
                      </a:endParaRPr>
                    </a:p>
                  </a:txBody>
                  <a:tcPr>
                    <a:noFill/>
                  </a:tcPr>
                </a:tc>
              </a:tr>
              <a:tr h="355600">
                <a:tc>
                  <a:txBody>
                    <a:bodyPr/>
                    <a:lstStyle/>
                    <a:p>
                      <a:pPr algn="ctr"/>
                      <a:r>
                        <a:rPr lang="en-US" sz="2000" dirty="0" smtClean="0">
                          <a:solidFill>
                            <a:schemeClr val="tx1">
                              <a:lumMod val="50000"/>
                            </a:schemeClr>
                          </a:solidFill>
                          <a:latin typeface="Calibri" pitchFamily="34" charset="0"/>
                        </a:rPr>
                        <a:t>A</a:t>
                      </a:r>
                      <a:endParaRPr lang="en-US" sz="2000" dirty="0">
                        <a:solidFill>
                          <a:schemeClr val="tx1">
                            <a:lumMod val="50000"/>
                          </a:schemeClr>
                        </a:solidFill>
                        <a:latin typeface="Calibri" pitchFamily="34" charset="0"/>
                      </a:endParaRPr>
                    </a:p>
                  </a:txBody>
                  <a:tcPr>
                    <a:noFill/>
                  </a:tcPr>
                </a:tc>
                <a:tc>
                  <a:txBody>
                    <a:bodyPr/>
                    <a:lstStyle/>
                    <a:p>
                      <a:pPr algn="ctr"/>
                      <a:r>
                        <a:rPr lang="en-US" sz="2000" dirty="0" smtClean="0">
                          <a:solidFill>
                            <a:schemeClr val="tx1">
                              <a:lumMod val="50000"/>
                            </a:schemeClr>
                          </a:solidFill>
                          <a:latin typeface="Calibri" pitchFamily="34" charset="0"/>
                        </a:rPr>
                        <a:t>28%</a:t>
                      </a:r>
                      <a:endParaRPr lang="en-US" sz="2000" dirty="0">
                        <a:solidFill>
                          <a:schemeClr val="tx1">
                            <a:lumMod val="50000"/>
                          </a:schemeClr>
                        </a:solidFill>
                        <a:latin typeface="Calibri" pitchFamily="34" charset="0"/>
                      </a:endParaRPr>
                    </a:p>
                  </a:txBody>
                  <a:tcPr>
                    <a:noFill/>
                  </a:tcPr>
                </a:tc>
              </a:tr>
              <a:tr h="340360">
                <a:tc>
                  <a:txBody>
                    <a:bodyPr/>
                    <a:lstStyle/>
                    <a:p>
                      <a:pPr algn="ctr"/>
                      <a:r>
                        <a:rPr lang="en-US" sz="2000" dirty="0" smtClean="0">
                          <a:solidFill>
                            <a:schemeClr val="tx1">
                              <a:lumMod val="50000"/>
                            </a:schemeClr>
                          </a:solidFill>
                          <a:latin typeface="Calibri" pitchFamily="34" charset="0"/>
                        </a:rPr>
                        <a:t>B</a:t>
                      </a:r>
                      <a:endParaRPr lang="en-US" sz="2000" dirty="0">
                        <a:solidFill>
                          <a:schemeClr val="tx1">
                            <a:lumMod val="50000"/>
                          </a:schemeClr>
                        </a:solidFill>
                        <a:latin typeface="Calibri" pitchFamily="34" charset="0"/>
                      </a:endParaRPr>
                    </a:p>
                  </a:txBody>
                  <a:tcPr>
                    <a:noFill/>
                  </a:tcPr>
                </a:tc>
                <a:tc>
                  <a:txBody>
                    <a:bodyPr/>
                    <a:lstStyle/>
                    <a:p>
                      <a:pPr algn="ctr"/>
                      <a:r>
                        <a:rPr lang="en-US" sz="2000" dirty="0" smtClean="0">
                          <a:solidFill>
                            <a:schemeClr val="tx1">
                              <a:lumMod val="50000"/>
                            </a:schemeClr>
                          </a:solidFill>
                          <a:latin typeface="Calibri" pitchFamily="34" charset="0"/>
                        </a:rPr>
                        <a:t>41%</a:t>
                      </a:r>
                      <a:endParaRPr lang="en-US" sz="2000" dirty="0">
                        <a:solidFill>
                          <a:schemeClr val="tx1">
                            <a:lumMod val="50000"/>
                          </a:schemeClr>
                        </a:solidFill>
                        <a:latin typeface="Calibri" pitchFamily="34" charset="0"/>
                      </a:endParaRPr>
                    </a:p>
                  </a:txBody>
                  <a:tcPr>
                    <a:noFill/>
                  </a:tcPr>
                </a:tc>
              </a:tr>
              <a:tr h="325120">
                <a:tc>
                  <a:txBody>
                    <a:bodyPr/>
                    <a:lstStyle/>
                    <a:p>
                      <a:pPr algn="ctr"/>
                      <a:r>
                        <a:rPr lang="en-US" sz="2000" dirty="0" smtClean="0">
                          <a:solidFill>
                            <a:schemeClr val="tx1">
                              <a:lumMod val="50000"/>
                            </a:schemeClr>
                          </a:solidFill>
                          <a:latin typeface="Calibri" pitchFamily="34" charset="0"/>
                        </a:rPr>
                        <a:t>C</a:t>
                      </a:r>
                      <a:endParaRPr lang="en-US" sz="2000" dirty="0">
                        <a:solidFill>
                          <a:schemeClr val="tx1">
                            <a:lumMod val="50000"/>
                          </a:schemeClr>
                        </a:solidFill>
                        <a:latin typeface="Calibri" pitchFamily="34" charset="0"/>
                      </a:endParaRPr>
                    </a:p>
                  </a:txBody>
                  <a:tcPr>
                    <a:noFill/>
                  </a:tcPr>
                </a:tc>
                <a:tc>
                  <a:txBody>
                    <a:bodyPr/>
                    <a:lstStyle/>
                    <a:p>
                      <a:pPr algn="ctr"/>
                      <a:r>
                        <a:rPr lang="en-US" sz="2000" dirty="0" smtClean="0">
                          <a:solidFill>
                            <a:schemeClr val="tx1">
                              <a:lumMod val="50000"/>
                            </a:schemeClr>
                          </a:solidFill>
                          <a:latin typeface="Calibri" pitchFamily="34" charset="0"/>
                        </a:rPr>
                        <a:t>22%</a:t>
                      </a:r>
                      <a:endParaRPr lang="en-US" sz="2000" dirty="0">
                        <a:solidFill>
                          <a:schemeClr val="tx1">
                            <a:lumMod val="50000"/>
                          </a:schemeClr>
                        </a:solidFill>
                        <a:latin typeface="Calibri" pitchFamily="34" charset="0"/>
                      </a:endParaRPr>
                    </a:p>
                  </a:txBody>
                  <a:tcPr>
                    <a:noFill/>
                  </a:tcPr>
                </a:tc>
              </a:tr>
              <a:tr h="386080">
                <a:tc>
                  <a:txBody>
                    <a:bodyPr/>
                    <a:lstStyle/>
                    <a:p>
                      <a:pPr algn="ctr"/>
                      <a:r>
                        <a:rPr lang="en-US" sz="2000" dirty="0" smtClean="0">
                          <a:solidFill>
                            <a:schemeClr val="tx1">
                              <a:lumMod val="50000"/>
                            </a:schemeClr>
                          </a:solidFill>
                          <a:latin typeface="Calibri" pitchFamily="34" charset="0"/>
                        </a:rPr>
                        <a:t>D</a:t>
                      </a:r>
                      <a:endParaRPr lang="en-US" sz="2000" dirty="0">
                        <a:solidFill>
                          <a:schemeClr val="tx1">
                            <a:lumMod val="50000"/>
                          </a:schemeClr>
                        </a:solidFill>
                        <a:latin typeface="Calibri" pitchFamily="34" charset="0"/>
                      </a:endParaRPr>
                    </a:p>
                  </a:txBody>
                  <a:tcPr>
                    <a:noFill/>
                  </a:tcPr>
                </a:tc>
                <a:tc>
                  <a:txBody>
                    <a:bodyPr/>
                    <a:lstStyle/>
                    <a:p>
                      <a:pPr algn="ctr"/>
                      <a:r>
                        <a:rPr lang="en-US" sz="2000" dirty="0" smtClean="0">
                          <a:solidFill>
                            <a:schemeClr val="tx1">
                              <a:lumMod val="50000"/>
                            </a:schemeClr>
                          </a:solidFill>
                          <a:latin typeface="Calibri" pitchFamily="34" charset="0"/>
                        </a:rPr>
                        <a:t>7%</a:t>
                      </a:r>
                      <a:endParaRPr lang="en-US" sz="2000" dirty="0">
                        <a:solidFill>
                          <a:schemeClr val="tx1">
                            <a:lumMod val="50000"/>
                          </a:schemeClr>
                        </a:solidFill>
                        <a:latin typeface="Calibri" pitchFamily="34" charset="0"/>
                      </a:endParaRPr>
                    </a:p>
                  </a:txBody>
                  <a:tcPr>
                    <a:noFill/>
                  </a:tcPr>
                </a:tc>
              </a:tr>
              <a:tr h="482600">
                <a:tc>
                  <a:txBody>
                    <a:bodyPr/>
                    <a:lstStyle/>
                    <a:p>
                      <a:pPr algn="ctr"/>
                      <a:r>
                        <a:rPr lang="en-US" sz="2000" dirty="0" smtClean="0">
                          <a:solidFill>
                            <a:schemeClr val="tx1">
                              <a:lumMod val="50000"/>
                            </a:schemeClr>
                          </a:solidFill>
                          <a:latin typeface="Calibri" pitchFamily="34" charset="0"/>
                        </a:rPr>
                        <a:t>F</a:t>
                      </a:r>
                      <a:endParaRPr lang="en-US" sz="2000" dirty="0">
                        <a:solidFill>
                          <a:schemeClr val="tx1">
                            <a:lumMod val="50000"/>
                          </a:schemeClr>
                        </a:solidFill>
                        <a:latin typeface="Calibri" pitchFamily="34" charset="0"/>
                      </a:endParaRPr>
                    </a:p>
                  </a:txBody>
                  <a:tcPr>
                    <a:noFill/>
                  </a:tcPr>
                </a:tc>
                <a:tc>
                  <a:txBody>
                    <a:bodyPr/>
                    <a:lstStyle/>
                    <a:p>
                      <a:pPr algn="ctr"/>
                      <a:r>
                        <a:rPr lang="en-US" sz="2000" dirty="0" smtClean="0">
                          <a:solidFill>
                            <a:schemeClr val="tx1">
                              <a:lumMod val="50000"/>
                            </a:schemeClr>
                          </a:solidFill>
                          <a:latin typeface="Calibri" pitchFamily="34" charset="0"/>
                        </a:rPr>
                        <a:t>3%</a:t>
                      </a:r>
                      <a:endParaRPr lang="en-US" sz="2000" dirty="0">
                        <a:solidFill>
                          <a:schemeClr val="tx1">
                            <a:lumMod val="50000"/>
                          </a:schemeClr>
                        </a:solidFill>
                        <a:latin typeface="Calibri" pitchFamily="34" charset="0"/>
                      </a:endParaRPr>
                    </a:p>
                  </a:txBody>
                  <a:tcPr>
                    <a:noFill/>
                  </a:tcPr>
                </a:tc>
              </a:tr>
              <a:tr h="482600">
                <a:tc gridSpan="2">
                  <a:txBody>
                    <a:bodyPr/>
                    <a:lstStyle/>
                    <a:p>
                      <a:pPr algn="ctr"/>
                      <a:r>
                        <a:rPr lang="en-US" sz="2000" dirty="0" smtClean="0">
                          <a:solidFill>
                            <a:schemeClr val="tx1">
                              <a:lumMod val="50000"/>
                            </a:schemeClr>
                          </a:solidFill>
                          <a:latin typeface="Calibri" pitchFamily="34" charset="0"/>
                        </a:rPr>
                        <a:t>Average Grade:</a:t>
                      </a:r>
                      <a:r>
                        <a:rPr lang="en-US" sz="2000" baseline="0" dirty="0" smtClean="0">
                          <a:solidFill>
                            <a:schemeClr val="tx1">
                              <a:lumMod val="50000"/>
                            </a:schemeClr>
                          </a:solidFill>
                          <a:latin typeface="Calibri" pitchFamily="34" charset="0"/>
                        </a:rPr>
                        <a:t> B</a:t>
                      </a:r>
                      <a:endParaRPr lang="en-US" sz="2000" dirty="0">
                        <a:solidFill>
                          <a:schemeClr val="tx1">
                            <a:lumMod val="50000"/>
                          </a:schemeClr>
                        </a:solidFill>
                        <a:latin typeface="Calibri" pitchFamily="34" charset="0"/>
                      </a:endParaRPr>
                    </a:p>
                  </a:txBody>
                  <a:tcPr>
                    <a:noFill/>
                  </a:tcPr>
                </a:tc>
                <a:tc hMerge="1">
                  <a:txBody>
                    <a:bodyPr/>
                    <a:lstStyle/>
                    <a:p>
                      <a:pPr algn="ctr"/>
                      <a:endParaRPr lang="en-US" sz="2000" dirty="0">
                        <a:solidFill>
                          <a:schemeClr val="tx1">
                            <a:lumMod val="50000"/>
                          </a:schemeClr>
                        </a:solidFill>
                        <a:latin typeface="Calibri" pitchFamily="34" charset="0"/>
                      </a:endParaRPr>
                    </a:p>
                  </a:txBody>
                  <a:tcPr>
                    <a:noFill/>
                  </a:tcPr>
                </a:tc>
              </a:tr>
            </a:tbl>
          </a:graphicData>
        </a:graphic>
      </p:graphicFrame>
      <p:sp>
        <p:nvSpPr>
          <p:cNvPr id="20" name="Rectangle 19"/>
          <p:cNvSpPr/>
          <p:nvPr/>
        </p:nvSpPr>
        <p:spPr>
          <a:xfrm>
            <a:off x="2438400" y="2219236"/>
            <a:ext cx="2514600" cy="600164"/>
          </a:xfrm>
          <a:prstGeom prst="rect">
            <a:avLst/>
          </a:prstGeom>
        </p:spPr>
        <p:txBody>
          <a:bodyPr wrap="square">
            <a:spAutoFit/>
          </a:bodyPr>
          <a:lstStyle/>
          <a:p>
            <a:pPr algn="ctr"/>
            <a:r>
              <a:rPr lang="en-US" sz="1100" dirty="0" smtClean="0">
                <a:solidFill>
                  <a:schemeClr val="tx1">
                    <a:lumMod val="50000"/>
                  </a:schemeClr>
                </a:solidFill>
                <a:latin typeface="Calibri" pitchFamily="34" charset="0"/>
              </a:rPr>
              <a:t>“</a:t>
            </a:r>
            <a:r>
              <a:rPr lang="en-US" sz="1100" i="1" dirty="0" smtClean="0">
                <a:solidFill>
                  <a:schemeClr val="tx1">
                    <a:lumMod val="50000"/>
                  </a:schemeClr>
                </a:solidFill>
                <a:latin typeface="Calibri" pitchFamily="34" charset="0"/>
              </a:rPr>
              <a:t>AP courses were offered at my high school so I was able to gain a good foundation in Calculus and Physics</a:t>
            </a:r>
            <a:r>
              <a:rPr lang="en-US" sz="1100" dirty="0" smtClean="0">
                <a:solidFill>
                  <a:schemeClr val="tx1">
                    <a:lumMod val="50000"/>
                  </a:schemeClr>
                </a:solidFill>
                <a:latin typeface="Calibri" pitchFamily="34" charset="0"/>
              </a:rPr>
              <a:t>.”</a:t>
            </a:r>
            <a:endParaRPr lang="en-US" sz="1100" dirty="0">
              <a:solidFill>
                <a:schemeClr val="tx1">
                  <a:lumMod val="50000"/>
                </a:schemeClr>
              </a:solidFill>
              <a:latin typeface="Calibri" pitchFamily="34" charset="0"/>
            </a:endParaRPr>
          </a:p>
        </p:txBody>
      </p:sp>
      <p:sp>
        <p:nvSpPr>
          <p:cNvPr id="21" name="Rectangle 20"/>
          <p:cNvSpPr/>
          <p:nvPr/>
        </p:nvSpPr>
        <p:spPr>
          <a:xfrm>
            <a:off x="2438400" y="2895600"/>
            <a:ext cx="2590800" cy="938719"/>
          </a:xfrm>
          <a:prstGeom prst="rect">
            <a:avLst/>
          </a:prstGeom>
        </p:spPr>
        <p:txBody>
          <a:bodyPr wrap="square">
            <a:spAutoFit/>
          </a:bodyPr>
          <a:lstStyle/>
          <a:p>
            <a:pPr algn="ctr"/>
            <a:r>
              <a:rPr lang="en-US" sz="1100" dirty="0" smtClean="0">
                <a:solidFill>
                  <a:schemeClr val="tx1">
                    <a:lumMod val="50000"/>
                  </a:schemeClr>
                </a:solidFill>
                <a:latin typeface="Calibri" pitchFamily="34" charset="0"/>
              </a:rPr>
              <a:t>“</a:t>
            </a:r>
            <a:r>
              <a:rPr lang="en-US" sz="1100" i="1" dirty="0" smtClean="0">
                <a:solidFill>
                  <a:schemeClr val="tx1">
                    <a:lumMod val="50000"/>
                  </a:schemeClr>
                </a:solidFill>
                <a:latin typeface="Calibri" pitchFamily="34" charset="0"/>
              </a:rPr>
              <a:t>My schools prepared me for college workloads by sometimes giving college entry level work. </a:t>
            </a:r>
            <a:r>
              <a:rPr lang="en-US" sz="1100" i="1" dirty="0">
                <a:solidFill>
                  <a:schemeClr val="tx1">
                    <a:lumMod val="50000"/>
                  </a:schemeClr>
                </a:solidFill>
                <a:latin typeface="Calibri" pitchFamily="34" charset="0"/>
              </a:rPr>
              <a:t>A</a:t>
            </a:r>
            <a:r>
              <a:rPr lang="en-US" sz="1100" i="1" dirty="0" smtClean="0">
                <a:solidFill>
                  <a:schemeClr val="tx1">
                    <a:lumMod val="50000"/>
                  </a:schemeClr>
                </a:solidFill>
                <a:latin typeface="Calibri" pitchFamily="34" charset="0"/>
              </a:rPr>
              <a:t>lso quite often we would be given opportunities to take a college course or something of that sort</a:t>
            </a:r>
            <a:r>
              <a:rPr lang="en-US" sz="1100" dirty="0" smtClean="0">
                <a:solidFill>
                  <a:schemeClr val="tx1">
                    <a:lumMod val="50000"/>
                  </a:schemeClr>
                </a:solidFill>
                <a:latin typeface="Calibri" pitchFamily="34" charset="0"/>
              </a:rPr>
              <a:t>.”</a:t>
            </a:r>
            <a:endParaRPr lang="en-US" sz="1100" dirty="0">
              <a:solidFill>
                <a:schemeClr val="tx1">
                  <a:lumMod val="50000"/>
                </a:schemeClr>
              </a:solidFill>
              <a:latin typeface="Calibri" pitchFamily="34" charset="0"/>
            </a:endParaRPr>
          </a:p>
        </p:txBody>
      </p:sp>
      <p:cxnSp>
        <p:nvCxnSpPr>
          <p:cNvPr id="24" name="Straight Connector 23"/>
          <p:cNvCxnSpPr/>
          <p:nvPr/>
        </p:nvCxnSpPr>
        <p:spPr bwMode="auto">
          <a:xfrm>
            <a:off x="2505075" y="4000500"/>
            <a:ext cx="2667000" cy="0"/>
          </a:xfrm>
          <a:prstGeom prst="line">
            <a:avLst/>
          </a:prstGeom>
          <a:solidFill>
            <a:schemeClr val="accent1"/>
          </a:solidFill>
          <a:ln w="15875" cap="flat" cmpd="sng" algn="ctr">
            <a:solidFill>
              <a:srgbClr val="C00000"/>
            </a:solidFill>
            <a:prstDash val="dash"/>
            <a:round/>
            <a:headEnd type="none" w="med" len="med"/>
            <a:tailEnd type="none" w="med" len="med"/>
          </a:ln>
          <a:effectLst/>
        </p:spPr>
      </p:cxnSp>
      <p:sp>
        <p:nvSpPr>
          <p:cNvPr id="25" name="Rectangle 24"/>
          <p:cNvSpPr/>
          <p:nvPr/>
        </p:nvSpPr>
        <p:spPr>
          <a:xfrm>
            <a:off x="2743200" y="4615190"/>
            <a:ext cx="1819729" cy="261610"/>
          </a:xfrm>
          <a:prstGeom prst="rect">
            <a:avLst/>
          </a:prstGeom>
        </p:spPr>
        <p:txBody>
          <a:bodyPr wrap="none">
            <a:spAutoFit/>
          </a:bodyPr>
          <a:lstStyle/>
          <a:p>
            <a:r>
              <a:rPr lang="en-US" sz="1100" dirty="0" smtClean="0">
                <a:solidFill>
                  <a:schemeClr val="tx1">
                    <a:lumMod val="50000"/>
                  </a:schemeClr>
                </a:solidFill>
                <a:latin typeface="Calibri" pitchFamily="34" charset="0"/>
              </a:rPr>
              <a:t>“</a:t>
            </a:r>
            <a:r>
              <a:rPr lang="en-US" sz="1100" i="1" dirty="0" smtClean="0">
                <a:solidFill>
                  <a:schemeClr val="tx1">
                    <a:lumMod val="50000"/>
                  </a:schemeClr>
                </a:solidFill>
                <a:latin typeface="Calibri" pitchFamily="34" charset="0"/>
              </a:rPr>
              <a:t>More in-depth curriculum</a:t>
            </a:r>
            <a:r>
              <a:rPr lang="en-US" sz="1100" dirty="0" smtClean="0">
                <a:solidFill>
                  <a:schemeClr val="tx1">
                    <a:lumMod val="50000"/>
                  </a:schemeClr>
                </a:solidFill>
                <a:latin typeface="Calibri" pitchFamily="34" charset="0"/>
              </a:rPr>
              <a:t>.”</a:t>
            </a:r>
            <a:endParaRPr lang="en-US" sz="1100" dirty="0">
              <a:solidFill>
                <a:schemeClr val="tx1">
                  <a:lumMod val="50000"/>
                </a:schemeClr>
              </a:solidFill>
              <a:latin typeface="Calibri" pitchFamily="34" charset="0"/>
            </a:endParaRPr>
          </a:p>
        </p:txBody>
      </p:sp>
      <p:sp>
        <p:nvSpPr>
          <p:cNvPr id="26" name="Rectangle 25"/>
          <p:cNvSpPr/>
          <p:nvPr/>
        </p:nvSpPr>
        <p:spPr>
          <a:xfrm>
            <a:off x="2362200" y="4914811"/>
            <a:ext cx="2667000" cy="600164"/>
          </a:xfrm>
          <a:prstGeom prst="rect">
            <a:avLst/>
          </a:prstGeom>
        </p:spPr>
        <p:txBody>
          <a:bodyPr wrap="square">
            <a:spAutoFit/>
          </a:bodyPr>
          <a:lstStyle/>
          <a:p>
            <a:pPr algn="ctr"/>
            <a:r>
              <a:rPr lang="en-US" sz="1100" dirty="0" smtClean="0">
                <a:solidFill>
                  <a:schemeClr val="tx1">
                    <a:lumMod val="50000"/>
                  </a:schemeClr>
                </a:solidFill>
                <a:latin typeface="Calibri" pitchFamily="34" charset="0"/>
              </a:rPr>
              <a:t>“</a:t>
            </a:r>
            <a:r>
              <a:rPr lang="en-US" sz="1100" i="1" dirty="0" smtClean="0">
                <a:solidFill>
                  <a:schemeClr val="tx1">
                    <a:lumMod val="50000"/>
                  </a:schemeClr>
                </a:solidFill>
                <a:latin typeface="Calibri" pitchFamily="34" charset="0"/>
              </a:rPr>
              <a:t>Offer more AP courses and also more opportunities for hands-on experience and programs with each field</a:t>
            </a:r>
            <a:r>
              <a:rPr lang="en-US" sz="1100" dirty="0" smtClean="0">
                <a:solidFill>
                  <a:schemeClr val="tx1">
                    <a:lumMod val="50000"/>
                  </a:schemeClr>
                </a:solidFill>
                <a:latin typeface="Calibri" pitchFamily="34" charset="0"/>
              </a:rPr>
              <a:t>.”</a:t>
            </a:r>
            <a:endParaRPr lang="en-US" sz="1100" dirty="0">
              <a:solidFill>
                <a:schemeClr val="tx1">
                  <a:lumMod val="50000"/>
                </a:schemeClr>
              </a:solidFill>
              <a:latin typeface="Calibri" pitchFamily="34" charset="0"/>
            </a:endParaRPr>
          </a:p>
        </p:txBody>
      </p:sp>
      <p:sp>
        <p:nvSpPr>
          <p:cNvPr id="27" name="Rectangle 26"/>
          <p:cNvSpPr/>
          <p:nvPr/>
        </p:nvSpPr>
        <p:spPr>
          <a:xfrm>
            <a:off x="2714439" y="5605790"/>
            <a:ext cx="2005677" cy="261610"/>
          </a:xfrm>
          <a:prstGeom prst="rect">
            <a:avLst/>
          </a:prstGeom>
        </p:spPr>
        <p:txBody>
          <a:bodyPr wrap="none">
            <a:spAutoFit/>
          </a:bodyPr>
          <a:lstStyle/>
          <a:p>
            <a:pPr algn="ctr"/>
            <a:r>
              <a:rPr lang="en-US" sz="1100" dirty="0" smtClean="0">
                <a:solidFill>
                  <a:schemeClr val="tx1">
                    <a:lumMod val="50000"/>
                  </a:schemeClr>
                </a:solidFill>
                <a:latin typeface="Calibri" pitchFamily="34" charset="0"/>
              </a:rPr>
              <a:t>“</a:t>
            </a:r>
            <a:r>
              <a:rPr lang="en-US" sz="1100" i="1" dirty="0" smtClean="0">
                <a:solidFill>
                  <a:schemeClr val="tx1">
                    <a:lumMod val="50000"/>
                  </a:schemeClr>
                </a:solidFill>
                <a:latin typeface="Calibri" pitchFamily="34" charset="0"/>
              </a:rPr>
              <a:t>More application, less theory</a:t>
            </a:r>
            <a:r>
              <a:rPr lang="en-US" sz="1100" dirty="0" smtClean="0">
                <a:solidFill>
                  <a:schemeClr val="tx1">
                    <a:lumMod val="50000"/>
                  </a:schemeClr>
                </a:solidFill>
                <a:latin typeface="Calibri" pitchFamily="34" charset="0"/>
              </a:rPr>
              <a:t>.”</a:t>
            </a:r>
            <a:endParaRPr lang="en-US" sz="1100" dirty="0">
              <a:solidFill>
                <a:schemeClr val="tx1">
                  <a:lumMod val="50000"/>
                </a:schemeClr>
              </a:solidFill>
              <a:latin typeface="Calibri" pitchFamily="34" charset="0"/>
            </a:endParaRPr>
          </a:p>
        </p:txBody>
      </p:sp>
      <p:sp>
        <p:nvSpPr>
          <p:cNvPr id="28" name="Rectangle 2"/>
          <p:cNvSpPr>
            <a:spLocks noGrp="1" noChangeArrowheads="1"/>
          </p:cNvSpPr>
          <p:nvPr>
            <p:ph type="title"/>
          </p:nvPr>
        </p:nvSpPr>
        <p:spPr>
          <a:xfrm>
            <a:off x="0" y="0"/>
            <a:ext cx="8763000" cy="1219200"/>
          </a:xfrm>
        </p:spPr>
        <p:txBody>
          <a:bodyPr anchor="t"/>
          <a:lstStyle/>
          <a:p>
            <a:r>
              <a:rPr lang="en-US" sz="1800" dirty="0" smtClean="0">
                <a:latin typeface="Calibri" pitchFamily="34" charset="0"/>
              </a:rPr>
              <a:t>Parents and STEM students agree that there is room for improvement in K</a:t>
            </a:r>
            <a:r>
              <a:rPr lang="en-US" sz="1800" dirty="0"/>
              <a:t>–</a:t>
            </a:r>
            <a:r>
              <a:rPr lang="en-US" sz="1800" dirty="0" smtClean="0">
                <a:latin typeface="Calibri" pitchFamily="34" charset="0"/>
              </a:rPr>
              <a:t>12 STEM education — only 1 in 5 STEM students feel they were extremely well-prepared for their college STEM courses.</a:t>
            </a:r>
            <a:endParaRPr lang="en-US" sz="1800" dirty="0">
              <a:latin typeface="Calibri" pitchFamily="34" charset="0"/>
            </a:endParaRPr>
          </a:p>
        </p:txBody>
      </p:sp>
      <p:cxnSp>
        <p:nvCxnSpPr>
          <p:cNvPr id="30" name="Straight Connector 29"/>
          <p:cNvCxnSpPr/>
          <p:nvPr/>
        </p:nvCxnSpPr>
        <p:spPr bwMode="auto">
          <a:xfrm>
            <a:off x="5943600" y="4800600"/>
            <a:ext cx="23622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1" name="TextBox 30"/>
          <p:cNvSpPr txBox="1"/>
          <p:nvPr/>
        </p:nvSpPr>
        <p:spPr>
          <a:xfrm>
            <a:off x="152400" y="1066800"/>
            <a:ext cx="4343400" cy="584775"/>
          </a:xfrm>
          <a:prstGeom prst="rect">
            <a:avLst/>
          </a:prstGeom>
          <a:noFill/>
        </p:spPr>
        <p:txBody>
          <a:bodyPr wrap="square" rtlCol="0">
            <a:spAutoFit/>
          </a:bodyPr>
          <a:lstStyle/>
          <a:p>
            <a:pPr algn="ctr"/>
            <a:r>
              <a:rPr lang="en-US" sz="1600" b="1" u="sng" dirty="0" smtClean="0">
                <a:solidFill>
                  <a:schemeClr val="tx1">
                    <a:lumMod val="50000"/>
                  </a:schemeClr>
                </a:solidFill>
                <a:latin typeface="Calibri" pitchFamily="34" charset="0"/>
              </a:rPr>
              <a:t>STEM College Students: How Well Did Your K–12 Education Prepare You for College?</a:t>
            </a:r>
            <a:endParaRPr lang="en-US" sz="1600" b="1" u="sng" dirty="0">
              <a:solidFill>
                <a:schemeClr val="tx1">
                  <a:lumMod val="50000"/>
                </a:schemeClr>
              </a:solidFill>
              <a:latin typeface="Calibri" pitchFamily="34" charset="0"/>
            </a:endParaRPr>
          </a:p>
        </p:txBody>
      </p:sp>
      <p:sp>
        <p:nvSpPr>
          <p:cNvPr id="29" name="TextBox 28"/>
          <p:cNvSpPr txBox="1"/>
          <p:nvPr/>
        </p:nvSpPr>
        <p:spPr>
          <a:xfrm>
            <a:off x="2590800" y="1676400"/>
            <a:ext cx="2209800" cy="492443"/>
          </a:xfrm>
          <a:prstGeom prst="rect">
            <a:avLst/>
          </a:prstGeom>
          <a:noFill/>
        </p:spPr>
        <p:txBody>
          <a:bodyPr wrap="square" rtlCol="0">
            <a:spAutoFit/>
          </a:bodyPr>
          <a:lstStyle/>
          <a:p>
            <a:pPr algn="ctr"/>
            <a:r>
              <a:rPr lang="en-US" sz="1300" b="1" dirty="0" smtClean="0">
                <a:solidFill>
                  <a:schemeClr val="tx1">
                    <a:lumMod val="50000"/>
                  </a:schemeClr>
                </a:solidFill>
                <a:latin typeface="Calibri" pitchFamily="34" charset="0"/>
              </a:rPr>
              <a:t>What did your school do to help prepare you?</a:t>
            </a:r>
            <a:endParaRPr lang="en-US" sz="1300" b="1" dirty="0">
              <a:solidFill>
                <a:schemeClr val="tx1">
                  <a:lumMod val="50000"/>
                </a:schemeClr>
              </a:solidFill>
              <a:latin typeface="Calibri" pitchFamily="34" charset="0"/>
            </a:endParaRPr>
          </a:p>
        </p:txBody>
      </p:sp>
      <p:sp>
        <p:nvSpPr>
          <p:cNvPr id="32" name="TextBox 31"/>
          <p:cNvSpPr txBox="1"/>
          <p:nvPr/>
        </p:nvSpPr>
        <p:spPr>
          <a:xfrm>
            <a:off x="2590800" y="4114800"/>
            <a:ext cx="2209800" cy="492443"/>
          </a:xfrm>
          <a:prstGeom prst="rect">
            <a:avLst/>
          </a:prstGeom>
          <a:noFill/>
        </p:spPr>
        <p:txBody>
          <a:bodyPr wrap="square" rtlCol="0">
            <a:spAutoFit/>
          </a:bodyPr>
          <a:lstStyle/>
          <a:p>
            <a:pPr algn="ctr"/>
            <a:r>
              <a:rPr lang="en-US" sz="1300" b="1" dirty="0" smtClean="0">
                <a:solidFill>
                  <a:schemeClr val="tx1">
                    <a:lumMod val="50000"/>
                  </a:schemeClr>
                </a:solidFill>
                <a:latin typeface="Calibri" pitchFamily="34" charset="0"/>
              </a:rPr>
              <a:t>What could your school have done to better prepare you?</a:t>
            </a:r>
            <a:endParaRPr lang="en-US" sz="1300" b="1" dirty="0">
              <a:solidFill>
                <a:schemeClr val="tx1">
                  <a:lumMod val="50000"/>
                </a:schemeClr>
              </a:solidFill>
              <a:latin typeface="Calibri" pitchFamily="34" charset="0"/>
            </a:endParaRPr>
          </a:p>
        </p:txBody>
      </p:sp>
      <p:grpSp>
        <p:nvGrpSpPr>
          <p:cNvPr id="3" name="Group 21"/>
          <p:cNvGrpSpPr/>
          <p:nvPr/>
        </p:nvGrpSpPr>
        <p:grpSpPr>
          <a:xfrm>
            <a:off x="228600" y="3886200"/>
            <a:ext cx="1219202" cy="1447799"/>
            <a:chOff x="5005755" y="1828730"/>
            <a:chExt cx="1125418" cy="1086011"/>
          </a:xfrm>
        </p:grpSpPr>
        <p:sp>
          <p:nvSpPr>
            <p:cNvPr id="33" name="Rounded Rectangle 32"/>
            <p:cNvSpPr/>
            <p:nvPr/>
          </p:nvSpPr>
          <p:spPr bwMode="auto">
            <a:xfrm>
              <a:off x="5005755" y="1828730"/>
              <a:ext cx="1125417" cy="1086011"/>
            </a:xfrm>
            <a:prstGeom prst="roundRect">
              <a:avLst/>
            </a:prstGeom>
            <a:solidFill>
              <a:srgbClr val="A8B9C5">
                <a:alpha val="48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34" name="TextBox 33"/>
            <p:cNvSpPr txBox="1"/>
            <p:nvPr/>
          </p:nvSpPr>
          <p:spPr>
            <a:xfrm>
              <a:off x="5005757" y="1828730"/>
              <a:ext cx="1125416" cy="1038901"/>
            </a:xfrm>
            <a:prstGeom prst="rect">
              <a:avLst/>
            </a:prstGeom>
            <a:noFill/>
          </p:spPr>
          <p:txBody>
            <a:bodyPr wrap="square" rtlCol="0">
              <a:spAutoFit/>
            </a:bodyPr>
            <a:lstStyle/>
            <a:p>
              <a:pPr algn="ctr"/>
              <a:r>
                <a:rPr lang="en-US" sz="1200" b="1" dirty="0" smtClean="0">
                  <a:solidFill>
                    <a:schemeClr val="tx1">
                      <a:lumMod val="50000"/>
                    </a:schemeClr>
                  </a:solidFill>
                  <a:latin typeface="Calibri" pitchFamily="34" charset="0"/>
                </a:rPr>
                <a:t>Females</a:t>
              </a:r>
              <a:r>
                <a:rPr lang="en-US" sz="1200" dirty="0" smtClean="0">
                  <a:solidFill>
                    <a:schemeClr val="tx1">
                      <a:lumMod val="50000"/>
                    </a:schemeClr>
                  </a:solidFill>
                  <a:latin typeface="Calibri" pitchFamily="34" charset="0"/>
                </a:rPr>
                <a:t> in STEM are more likely than males to say they were extremely/well- prepared </a:t>
              </a:r>
            </a:p>
            <a:p>
              <a:pPr algn="ctr"/>
              <a:r>
                <a:rPr lang="en-US" sz="1200" dirty="0" smtClean="0">
                  <a:solidFill>
                    <a:schemeClr val="tx1">
                      <a:lumMod val="50000"/>
                    </a:schemeClr>
                  </a:solidFill>
                  <a:latin typeface="Calibri" pitchFamily="34" charset="0"/>
                </a:rPr>
                <a:t>(64% vs. 49%)</a:t>
              </a:r>
              <a:endParaRPr lang="en-US" sz="1200" dirty="0">
                <a:solidFill>
                  <a:schemeClr val="tx1">
                    <a:lumMod val="50000"/>
                  </a:schemeClr>
                </a:solidFill>
                <a:latin typeface="Calibri" pitchFamily="34" charset="0"/>
              </a:endParaRPr>
            </a:p>
          </p:txBody>
        </p:sp>
      </p:grpSp>
      <p:sp>
        <p:nvSpPr>
          <p:cNvPr id="36" name="Slide Number Placeholder 35"/>
          <p:cNvSpPr>
            <a:spLocks noGrp="1"/>
          </p:cNvSpPr>
          <p:nvPr>
            <p:ph type="sldNum" sz="quarter" idx="12"/>
          </p:nvPr>
        </p:nvSpPr>
        <p:spPr/>
        <p:txBody>
          <a:bodyPr/>
          <a:lstStyle/>
          <a:p>
            <a:fld id="{75E20B0C-19F5-1541-B0D6-F5C78F991D2B}"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bwMode="auto">
          <a:xfrm>
            <a:off x="0" y="0"/>
            <a:ext cx="91440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9" name="TextBox 8"/>
          <p:cNvSpPr txBox="1"/>
          <p:nvPr/>
        </p:nvSpPr>
        <p:spPr>
          <a:xfrm>
            <a:off x="0" y="6362700"/>
            <a:ext cx="9144000" cy="507831"/>
          </a:xfrm>
          <a:prstGeom prst="rect">
            <a:avLst/>
          </a:prstGeom>
          <a:noFill/>
        </p:spPr>
        <p:txBody>
          <a:bodyPr wrap="square" rtlCol="0">
            <a:spAutoFit/>
          </a:bodyPr>
          <a:lstStyle/>
          <a:p>
            <a:r>
              <a:rPr lang="en-US" sz="900" b="1" dirty="0" smtClean="0">
                <a:solidFill>
                  <a:schemeClr val="tx1">
                    <a:lumMod val="50000"/>
                  </a:schemeClr>
                </a:solidFill>
                <a:latin typeface="Calibri" pitchFamily="34" charset="0"/>
              </a:rPr>
              <a:t>Base: All Qualified Respondents (College Students: n=500, Parents of Child in Grades K-12: n=854)</a:t>
            </a:r>
          </a:p>
          <a:p>
            <a:r>
              <a:rPr lang="en-US" sz="900" dirty="0" smtClean="0">
                <a:solidFill>
                  <a:schemeClr val="tx1">
                    <a:lumMod val="50000"/>
                  </a:schemeClr>
                </a:solidFill>
                <a:latin typeface="Calibri" pitchFamily="34" charset="0"/>
              </a:rPr>
              <a:t>Q940/Q1060: How strongly do you agree or disagree with each of the following statements?</a:t>
            </a:r>
          </a:p>
          <a:p>
            <a:r>
              <a:rPr lang="en-US" sz="900" dirty="0" smtClean="0">
                <a:solidFill>
                  <a:schemeClr val="tx1">
                    <a:lumMod val="50000"/>
                  </a:schemeClr>
                </a:solidFill>
                <a:latin typeface="Calibri" pitchFamily="34" charset="0"/>
              </a:rPr>
              <a:t>Q1050: How willing would you be to spend extra money to help your child(ren) be successful in their math and science classes?</a:t>
            </a:r>
          </a:p>
        </p:txBody>
      </p:sp>
      <p:graphicFrame>
        <p:nvGraphicFramePr>
          <p:cNvPr id="5" name="Chart 4"/>
          <p:cNvGraphicFramePr/>
          <p:nvPr>
            <p:extLst>
              <p:ext uri="{D42A27DB-BD31-4B8C-83A1-F6EECF244321}">
                <p14:modId xmlns:p14="http://schemas.microsoft.com/office/powerpoint/2010/main" val="678880247"/>
              </p:ext>
            </p:extLst>
          </p:nvPr>
        </p:nvGraphicFramePr>
        <p:xfrm>
          <a:off x="228601" y="1600200"/>
          <a:ext cx="72390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42" name="Rectangle 2"/>
          <p:cNvSpPr>
            <a:spLocks noGrp="1" noChangeArrowheads="1"/>
          </p:cNvSpPr>
          <p:nvPr>
            <p:ph type="title"/>
          </p:nvPr>
        </p:nvSpPr>
        <p:spPr>
          <a:xfrm>
            <a:off x="0" y="0"/>
            <a:ext cx="8610600" cy="1066800"/>
          </a:xfrm>
        </p:spPr>
        <p:txBody>
          <a:bodyPr anchor="t"/>
          <a:lstStyle/>
          <a:p>
            <a:r>
              <a:rPr lang="en-US" sz="1800" dirty="0" smtClean="0">
                <a:latin typeface="Calibri" pitchFamily="34" charset="0"/>
              </a:rPr>
              <a:t>The majority of college students and parents believe that preparing students for careers in STEM </a:t>
            </a:r>
            <a:r>
              <a:rPr lang="en-US" sz="1800" u="sng" dirty="0" smtClean="0">
                <a:latin typeface="Calibri" pitchFamily="34" charset="0"/>
              </a:rPr>
              <a:t>should</a:t>
            </a:r>
            <a:r>
              <a:rPr lang="en-US" sz="1800" dirty="0" smtClean="0">
                <a:latin typeface="Calibri" pitchFamily="34" charset="0"/>
              </a:rPr>
              <a:t> be a priority for K</a:t>
            </a:r>
            <a:r>
              <a:rPr lang="en-US" sz="1800" dirty="0"/>
              <a:t>–</a:t>
            </a:r>
            <a:r>
              <a:rPr lang="en-US" sz="1800" dirty="0" smtClean="0">
                <a:latin typeface="Calibri" pitchFamily="34" charset="0"/>
              </a:rPr>
              <a:t>12 schools in the U.S.; however, only half believe it actually </a:t>
            </a:r>
            <a:r>
              <a:rPr lang="en-US" sz="1800" u="sng" dirty="0" smtClean="0">
                <a:latin typeface="Calibri" pitchFamily="34" charset="0"/>
              </a:rPr>
              <a:t>is</a:t>
            </a:r>
            <a:r>
              <a:rPr lang="en-US" sz="1800" dirty="0" smtClean="0">
                <a:latin typeface="Calibri" pitchFamily="34" charset="0"/>
              </a:rPr>
              <a:t> a top priority in schools.</a:t>
            </a:r>
            <a:endParaRPr lang="en-US" sz="1800" dirty="0">
              <a:latin typeface="Calibri" pitchFamily="34" charset="0"/>
            </a:endParaRPr>
          </a:p>
        </p:txBody>
      </p:sp>
      <p:sp>
        <p:nvSpPr>
          <p:cNvPr id="45" name="TextBox 44"/>
          <p:cNvSpPr txBox="1"/>
          <p:nvPr/>
        </p:nvSpPr>
        <p:spPr>
          <a:xfrm>
            <a:off x="2819400" y="1143000"/>
            <a:ext cx="4038600" cy="553998"/>
          </a:xfrm>
          <a:prstGeom prst="rect">
            <a:avLst/>
          </a:prstGeom>
          <a:noFill/>
        </p:spPr>
        <p:txBody>
          <a:bodyPr wrap="square" rtlCol="0">
            <a:spAutoFit/>
          </a:bodyPr>
          <a:lstStyle/>
          <a:p>
            <a:pPr algn="ctr"/>
            <a:r>
              <a:rPr lang="en-US" sz="1600" b="1" u="sng" dirty="0" smtClean="0">
                <a:solidFill>
                  <a:schemeClr val="tx1">
                    <a:lumMod val="50000"/>
                  </a:schemeClr>
                </a:solidFill>
                <a:latin typeface="Calibri" pitchFamily="34" charset="0"/>
              </a:rPr>
              <a:t>The State of STEM Education in the U.S. </a:t>
            </a:r>
          </a:p>
          <a:p>
            <a:pPr algn="ctr"/>
            <a:r>
              <a:rPr lang="en-US" sz="1400" dirty="0" smtClean="0">
                <a:solidFill>
                  <a:schemeClr val="tx1">
                    <a:lumMod val="50000"/>
                  </a:schemeClr>
                </a:solidFill>
                <a:latin typeface="Calibri" pitchFamily="34" charset="0"/>
              </a:rPr>
              <a:t>% agree among students and parents</a:t>
            </a:r>
            <a:endParaRPr lang="en-US" sz="1400" dirty="0">
              <a:solidFill>
                <a:schemeClr val="tx1">
                  <a:lumMod val="50000"/>
                </a:schemeClr>
              </a:solidFill>
              <a:latin typeface="Calibri" pitchFamily="34" charset="0"/>
            </a:endParaRPr>
          </a:p>
        </p:txBody>
      </p:sp>
      <p:sp>
        <p:nvSpPr>
          <p:cNvPr id="14" name="TextBox 13"/>
          <p:cNvSpPr txBox="1"/>
          <p:nvPr/>
        </p:nvSpPr>
        <p:spPr>
          <a:xfrm>
            <a:off x="3200400" y="1952625"/>
            <a:ext cx="1981200" cy="292388"/>
          </a:xfrm>
          <a:prstGeom prst="rect">
            <a:avLst/>
          </a:prstGeom>
          <a:noFill/>
        </p:spPr>
        <p:txBody>
          <a:bodyPr wrap="square" rtlCol="0">
            <a:spAutoFit/>
          </a:bodyPr>
          <a:lstStyle/>
          <a:p>
            <a:r>
              <a:rPr lang="en-US" sz="1300" b="1" dirty="0" smtClean="0">
                <a:solidFill>
                  <a:schemeClr val="bg1"/>
                </a:solidFill>
                <a:latin typeface="Calibri" pitchFamily="34" charset="0"/>
              </a:rPr>
              <a:t>STEM College Students</a:t>
            </a:r>
            <a:endParaRPr lang="en-US" sz="1300" b="1" dirty="0">
              <a:solidFill>
                <a:schemeClr val="bg1"/>
              </a:solidFill>
              <a:latin typeface="Calibri" pitchFamily="34" charset="0"/>
            </a:endParaRPr>
          </a:p>
        </p:txBody>
      </p:sp>
      <p:sp>
        <p:nvSpPr>
          <p:cNvPr id="15" name="TextBox 14"/>
          <p:cNvSpPr txBox="1"/>
          <p:nvPr/>
        </p:nvSpPr>
        <p:spPr>
          <a:xfrm>
            <a:off x="3200400" y="2218551"/>
            <a:ext cx="1981200" cy="292388"/>
          </a:xfrm>
          <a:prstGeom prst="rect">
            <a:avLst/>
          </a:prstGeom>
          <a:noFill/>
        </p:spPr>
        <p:txBody>
          <a:bodyPr wrap="square" rtlCol="0">
            <a:spAutoFit/>
          </a:bodyPr>
          <a:lstStyle/>
          <a:p>
            <a:r>
              <a:rPr lang="en-US" sz="1300" b="1" dirty="0" smtClean="0">
                <a:solidFill>
                  <a:schemeClr val="bg1"/>
                </a:solidFill>
                <a:latin typeface="Calibri" pitchFamily="34" charset="0"/>
              </a:rPr>
              <a:t>Parents of K–12 Students</a:t>
            </a:r>
            <a:endParaRPr lang="en-US" sz="1300" b="1" dirty="0">
              <a:solidFill>
                <a:schemeClr val="bg1"/>
              </a:solidFill>
              <a:latin typeface="Calibri" pitchFamily="34" charset="0"/>
            </a:endParaRPr>
          </a:p>
        </p:txBody>
      </p:sp>
      <p:sp>
        <p:nvSpPr>
          <p:cNvPr id="16" name="TextBox 15"/>
          <p:cNvSpPr txBox="1"/>
          <p:nvPr/>
        </p:nvSpPr>
        <p:spPr>
          <a:xfrm>
            <a:off x="361950" y="3816429"/>
            <a:ext cx="933450" cy="276999"/>
          </a:xfrm>
          <a:prstGeom prst="rect">
            <a:avLst/>
          </a:prstGeom>
          <a:noFill/>
        </p:spPr>
        <p:txBody>
          <a:bodyPr wrap="square" rtlCol="0">
            <a:spAutoFit/>
          </a:bodyPr>
          <a:lstStyle/>
          <a:p>
            <a:r>
              <a:rPr lang="en-US" sz="1200" dirty="0" smtClean="0">
                <a:latin typeface="Calibri" pitchFamily="34" charset="0"/>
              </a:rPr>
              <a:t>________</a:t>
            </a:r>
            <a:endParaRPr lang="en-US" sz="1200" dirty="0">
              <a:latin typeface="Calibri" pitchFamily="34" charset="0"/>
            </a:endParaRPr>
          </a:p>
        </p:txBody>
      </p:sp>
      <p:sp>
        <p:nvSpPr>
          <p:cNvPr id="17" name="TextBox 16"/>
          <p:cNvSpPr txBox="1"/>
          <p:nvPr/>
        </p:nvSpPr>
        <p:spPr>
          <a:xfrm>
            <a:off x="1047750" y="4752201"/>
            <a:ext cx="933450" cy="276999"/>
          </a:xfrm>
          <a:prstGeom prst="rect">
            <a:avLst/>
          </a:prstGeom>
          <a:noFill/>
        </p:spPr>
        <p:txBody>
          <a:bodyPr wrap="square" rtlCol="0">
            <a:spAutoFit/>
          </a:bodyPr>
          <a:lstStyle/>
          <a:p>
            <a:r>
              <a:rPr lang="en-US" sz="1200" dirty="0" smtClean="0">
                <a:latin typeface="Calibri" pitchFamily="34" charset="0"/>
              </a:rPr>
              <a:t>____</a:t>
            </a:r>
            <a:endParaRPr lang="en-US" sz="1200" dirty="0">
              <a:latin typeface="Calibri" pitchFamily="34" charset="0"/>
            </a:endParaRPr>
          </a:p>
        </p:txBody>
      </p:sp>
      <p:sp>
        <p:nvSpPr>
          <p:cNvPr id="18" name="TextBox 17"/>
          <p:cNvSpPr txBox="1"/>
          <p:nvPr/>
        </p:nvSpPr>
        <p:spPr>
          <a:xfrm>
            <a:off x="2724150" y="5438001"/>
            <a:ext cx="400050" cy="276999"/>
          </a:xfrm>
          <a:prstGeom prst="rect">
            <a:avLst/>
          </a:prstGeom>
          <a:noFill/>
        </p:spPr>
        <p:txBody>
          <a:bodyPr wrap="square" rtlCol="0">
            <a:spAutoFit/>
          </a:bodyPr>
          <a:lstStyle/>
          <a:p>
            <a:r>
              <a:rPr lang="en-US" sz="1200" dirty="0" smtClean="0">
                <a:latin typeface="Calibri" pitchFamily="34" charset="0"/>
              </a:rPr>
              <a:t>__</a:t>
            </a:r>
            <a:endParaRPr lang="en-US" sz="1200" dirty="0">
              <a:latin typeface="Calibri" pitchFamily="34" charset="0"/>
            </a:endParaRPr>
          </a:p>
        </p:txBody>
      </p:sp>
      <p:sp>
        <p:nvSpPr>
          <p:cNvPr id="19" name="Rounded Rectangular Callout 18"/>
          <p:cNvSpPr/>
          <p:nvPr/>
        </p:nvSpPr>
        <p:spPr bwMode="auto">
          <a:xfrm>
            <a:off x="6324600" y="3333750"/>
            <a:ext cx="2590800" cy="2057400"/>
          </a:xfrm>
          <a:prstGeom prst="wedgeRoundRectCallout">
            <a:avLst>
              <a:gd name="adj1" fmla="val -62745"/>
              <a:gd name="adj2" fmla="val -18205"/>
              <a:gd name="adj3" fmla="val 16667"/>
            </a:avLst>
          </a:prstGeom>
          <a:solidFill>
            <a:schemeClr val="bg1"/>
          </a:solidFill>
          <a:ln w="25400" cap="flat" cmpd="sng" algn="ctr">
            <a:solidFill>
              <a:schemeClr val="accent1"/>
            </a:solidFill>
            <a:prstDash val="solid"/>
            <a:round/>
            <a:headEnd type="none" w="med" len="med"/>
            <a:tailEnd type="none" w="med" len="med"/>
          </a:ln>
          <a:effectLst>
            <a:outerShdw blurRad="50800" dist="38100" dir="2700000" algn="tl" rotWithShape="0">
              <a:srgbClr val="000000">
                <a:alpha val="40000"/>
              </a:srgbClr>
            </a:outerShdw>
          </a:effectLst>
        </p:spPr>
        <p:txBody>
          <a:bodyPr vert="horz" wrap="square" lIns="91440" tIns="45720" rIns="91440" bIns="45720" numCol="1" rtlCol="0" anchor="ctr" anchorCtr="0" compatLnSpc="1">
            <a:prstTxWarp prst="textNoShape">
              <a:avLst/>
            </a:prstTxWarp>
          </a:bodyPr>
          <a:lstStyle/>
          <a:p>
            <a:r>
              <a:rPr kumimoji="0" lang="en-US" sz="1200" b="0" i="0" u="none" strike="noStrike" cap="none" normalizeH="0" baseline="0" dirty="0" smtClean="0">
                <a:ln>
                  <a:noFill/>
                </a:ln>
                <a:solidFill>
                  <a:schemeClr val="tx1">
                    <a:lumMod val="50000"/>
                  </a:schemeClr>
                </a:solidFill>
                <a:effectLst/>
                <a:latin typeface="Calibri" pitchFamily="34" charset="0"/>
              </a:rPr>
              <a:t>While parents may feel that K</a:t>
            </a:r>
            <a:r>
              <a:rPr lang="en-US" sz="1200" dirty="0"/>
              <a:t>–</a:t>
            </a:r>
            <a:r>
              <a:rPr kumimoji="0" lang="en-US" sz="1200" b="0" i="0" u="none" strike="noStrike" cap="none" normalizeH="0" baseline="0" dirty="0" smtClean="0">
                <a:ln>
                  <a:noFill/>
                </a:ln>
                <a:solidFill>
                  <a:schemeClr val="tx1">
                    <a:lumMod val="50000"/>
                  </a:schemeClr>
                </a:solidFill>
                <a:effectLst/>
                <a:latin typeface="Calibri" pitchFamily="34" charset="0"/>
              </a:rPr>
              <a:t>12 schools are not meeting expectations when it comes</a:t>
            </a:r>
            <a:r>
              <a:rPr kumimoji="0" lang="en-US" sz="1200" b="0" i="0" u="none" strike="noStrike" cap="none" normalizeH="0" dirty="0" smtClean="0">
                <a:ln>
                  <a:noFill/>
                </a:ln>
                <a:solidFill>
                  <a:schemeClr val="tx1">
                    <a:lumMod val="50000"/>
                  </a:schemeClr>
                </a:solidFill>
                <a:effectLst/>
                <a:latin typeface="Calibri" pitchFamily="34" charset="0"/>
              </a:rPr>
              <a:t> to STEM</a:t>
            </a:r>
            <a:r>
              <a:rPr kumimoji="0" lang="en-US" sz="1200" b="0" i="0" u="none" strike="noStrike" cap="none" normalizeH="0" baseline="0" dirty="0" smtClean="0">
                <a:ln>
                  <a:noFill/>
                </a:ln>
                <a:solidFill>
                  <a:schemeClr val="tx1">
                    <a:lumMod val="50000"/>
                  </a:schemeClr>
                </a:solidFill>
                <a:effectLst/>
                <a:latin typeface="Calibri" pitchFamily="34" charset="0"/>
              </a:rPr>
              <a:t>, many are not </a:t>
            </a:r>
            <a:r>
              <a:rPr kumimoji="0" lang="en-US" sz="1200" b="0" i="0" u="sng" strike="noStrike" cap="none" normalizeH="0" baseline="0" dirty="0" smtClean="0">
                <a:ln>
                  <a:noFill/>
                </a:ln>
                <a:solidFill>
                  <a:schemeClr val="tx1">
                    <a:lumMod val="50000"/>
                  </a:schemeClr>
                </a:solidFill>
                <a:effectLst/>
                <a:latin typeface="Calibri" pitchFamily="34" charset="0"/>
              </a:rPr>
              <a:t>extremely willing</a:t>
            </a:r>
            <a:r>
              <a:rPr kumimoji="0" lang="en-US" sz="1200" b="0" i="0" u="none" strike="noStrike" cap="none" normalizeH="0" baseline="0" dirty="0" smtClean="0">
                <a:ln>
                  <a:noFill/>
                </a:ln>
                <a:solidFill>
                  <a:schemeClr val="tx1">
                    <a:lumMod val="50000"/>
                  </a:schemeClr>
                </a:solidFill>
                <a:effectLst/>
                <a:latin typeface="Calibri" pitchFamily="34" charset="0"/>
              </a:rPr>
              <a:t> to spend their own money helping their children be successful in their math and science classes</a:t>
            </a:r>
            <a:r>
              <a:rPr kumimoji="0" lang="en-US" sz="1200" b="0" i="0" u="none" strike="noStrike" cap="none" normalizeH="0" dirty="0" smtClean="0">
                <a:ln>
                  <a:noFill/>
                </a:ln>
                <a:solidFill>
                  <a:schemeClr val="tx1">
                    <a:lumMod val="50000"/>
                  </a:schemeClr>
                </a:solidFill>
                <a:effectLst/>
                <a:latin typeface="Calibri" pitchFamily="34" charset="0"/>
              </a:rPr>
              <a:t> (</a:t>
            </a:r>
            <a:r>
              <a:rPr kumimoji="0" lang="en-US" sz="1200" b="1" i="0" u="none" strike="noStrike" cap="none" normalizeH="0" dirty="0" smtClean="0">
                <a:ln>
                  <a:noFill/>
                </a:ln>
                <a:solidFill>
                  <a:schemeClr val="tx1">
                    <a:lumMod val="50000"/>
                  </a:schemeClr>
                </a:solidFill>
                <a:effectLst/>
                <a:latin typeface="Calibri" pitchFamily="34" charset="0"/>
              </a:rPr>
              <a:t>24% extremely willing </a:t>
            </a:r>
            <a:r>
              <a:rPr kumimoji="0" lang="en-US" sz="1200" b="0" i="0" u="none" strike="noStrike" cap="none" normalizeH="0" dirty="0" smtClean="0">
                <a:ln>
                  <a:noFill/>
                </a:ln>
                <a:solidFill>
                  <a:schemeClr val="tx1">
                    <a:lumMod val="50000"/>
                  </a:schemeClr>
                </a:solidFill>
                <a:effectLst/>
                <a:latin typeface="Calibri" pitchFamily="34" charset="0"/>
              </a:rPr>
              <a:t>vs. 37% very willing, 34% somewhat willing, and 5% not at all willing).</a:t>
            </a:r>
            <a:endParaRPr kumimoji="0" lang="en-US" sz="1200" b="0" i="0" u="none" strike="noStrike" cap="none" normalizeH="0" baseline="0" dirty="0" smtClean="0">
              <a:ln>
                <a:noFill/>
              </a:ln>
              <a:solidFill>
                <a:schemeClr val="tx1">
                  <a:lumMod val="50000"/>
                </a:schemeClr>
              </a:solidFill>
              <a:effectLst/>
              <a:latin typeface="Calibri" pitchFamily="34" charset="0"/>
            </a:endParaRPr>
          </a:p>
        </p:txBody>
      </p:sp>
      <p:sp>
        <p:nvSpPr>
          <p:cNvPr id="20" name="Rounded Rectangular Callout 19"/>
          <p:cNvSpPr/>
          <p:nvPr/>
        </p:nvSpPr>
        <p:spPr bwMode="auto">
          <a:xfrm>
            <a:off x="6553200" y="1600200"/>
            <a:ext cx="2362200" cy="1609725"/>
          </a:xfrm>
          <a:prstGeom prst="wedgeRoundRectCallout">
            <a:avLst>
              <a:gd name="adj1" fmla="val -81329"/>
              <a:gd name="adj2" fmla="val 80912"/>
              <a:gd name="adj3" fmla="val 16667"/>
            </a:avLst>
          </a:prstGeom>
          <a:solidFill>
            <a:schemeClr val="bg1"/>
          </a:solidFill>
          <a:ln w="25400" cap="flat" cmpd="sng" algn="ctr">
            <a:solidFill>
              <a:schemeClr val="accent2"/>
            </a:solidFill>
            <a:prstDash val="solid"/>
            <a:round/>
            <a:headEnd type="none" w="med" len="med"/>
            <a:tailEnd type="none" w="med" len="med"/>
          </a:ln>
          <a:effectLst>
            <a:outerShdw blurRad="50800" dist="38100" dir="2700000" algn="tl" rotWithShape="0">
              <a:srgbClr val="000000">
                <a:alpha val="40000"/>
              </a:srgbClr>
            </a:outerShdw>
          </a:effectLst>
        </p:spPr>
        <p:txBody>
          <a:bodyPr vert="horz" wrap="square" lIns="91440" tIns="45720" rIns="91440" bIns="45720" numCol="1" rtlCol="0" anchor="ctr" anchorCtr="0" compatLnSpc="1">
            <a:prstTxWarp prst="textNoShape">
              <a:avLst/>
            </a:prstTxWarp>
          </a:bodyPr>
          <a:lstStyle/>
          <a:p>
            <a:pPr algn="ctr"/>
            <a:r>
              <a:rPr lang="en-US" sz="1200" b="1" dirty="0" smtClean="0">
                <a:solidFill>
                  <a:srgbClr val="000000"/>
                </a:solidFill>
                <a:latin typeface="Calibri" pitchFamily="34" charset="0"/>
              </a:rPr>
              <a:t>Female </a:t>
            </a:r>
            <a:r>
              <a:rPr lang="en-US" sz="1200" dirty="0" smtClean="0">
                <a:solidFill>
                  <a:srgbClr val="000000"/>
                </a:solidFill>
                <a:latin typeface="Calibri" pitchFamily="34" charset="0"/>
              </a:rPr>
              <a:t>students are more likely than their male counterparts to say that preparing students for STEM </a:t>
            </a:r>
            <a:r>
              <a:rPr lang="en-US" sz="1200" u="sng" dirty="0" smtClean="0">
                <a:solidFill>
                  <a:srgbClr val="000000"/>
                </a:solidFill>
                <a:latin typeface="Calibri" pitchFamily="34" charset="0"/>
              </a:rPr>
              <a:t>should</a:t>
            </a:r>
            <a:r>
              <a:rPr lang="en-US" sz="1200" dirty="0" smtClean="0">
                <a:solidFill>
                  <a:srgbClr val="000000"/>
                </a:solidFill>
                <a:latin typeface="Calibri" pitchFamily="34" charset="0"/>
              </a:rPr>
              <a:t> be a top priority in K</a:t>
            </a:r>
            <a:r>
              <a:rPr lang="en-US" sz="1200" dirty="0"/>
              <a:t>–</a:t>
            </a:r>
            <a:r>
              <a:rPr lang="en-US" sz="1200" dirty="0" smtClean="0">
                <a:solidFill>
                  <a:srgbClr val="000000"/>
                </a:solidFill>
                <a:latin typeface="Calibri" pitchFamily="34" charset="0"/>
              </a:rPr>
              <a:t>12 schools (92% vs. 84%) — another indication of how important K</a:t>
            </a:r>
            <a:r>
              <a:rPr lang="en-US" sz="1200" dirty="0"/>
              <a:t>–</a:t>
            </a:r>
            <a:r>
              <a:rPr lang="en-US" sz="1200" dirty="0" smtClean="0">
                <a:solidFill>
                  <a:srgbClr val="000000"/>
                </a:solidFill>
                <a:latin typeface="Calibri" pitchFamily="34" charset="0"/>
              </a:rPr>
              <a:t>12 education is for girls.</a:t>
            </a:r>
            <a:endParaRPr kumimoji="0" lang="en-US" sz="1200" b="0" i="0" u="none" strike="noStrike" cap="none" normalizeH="0" baseline="0" dirty="0" smtClean="0">
              <a:ln>
                <a:noFill/>
              </a:ln>
              <a:solidFill>
                <a:schemeClr val="tx1"/>
              </a:solidFill>
              <a:effectLst/>
              <a:latin typeface="Calibri" pitchFamily="34" charset="0"/>
            </a:endParaRPr>
          </a:p>
        </p:txBody>
      </p:sp>
      <p:sp>
        <p:nvSpPr>
          <p:cNvPr id="21" name="Rounded Rectangular Callout 20"/>
          <p:cNvSpPr/>
          <p:nvPr/>
        </p:nvSpPr>
        <p:spPr bwMode="auto">
          <a:xfrm>
            <a:off x="4953000" y="5334000"/>
            <a:ext cx="1600200" cy="1143000"/>
          </a:xfrm>
          <a:prstGeom prst="wedgeRoundRectCallout">
            <a:avLst>
              <a:gd name="adj1" fmla="val -23151"/>
              <a:gd name="adj2" fmla="val -68745"/>
              <a:gd name="adj3" fmla="val 16667"/>
            </a:avLst>
          </a:prstGeom>
          <a:solidFill>
            <a:schemeClr val="bg1"/>
          </a:solidFill>
          <a:ln w="25400" cap="flat" cmpd="sng" algn="ctr">
            <a:solidFill>
              <a:srgbClr val="0070C0"/>
            </a:solidFill>
            <a:prstDash val="solid"/>
            <a:round/>
            <a:headEnd type="none" w="med" len="med"/>
            <a:tailEnd type="none" w="med" len="med"/>
          </a:ln>
          <a:effectLst>
            <a:outerShdw blurRad="50800" dist="38100" dir="2700000" algn="tl" rotWithShape="0">
              <a:srgbClr val="000000">
                <a:alpha val="40000"/>
              </a:srgbClr>
            </a:outerShdw>
          </a:effectLst>
        </p:spPr>
        <p:txBody>
          <a:bodyPr vert="horz" wrap="square" lIns="91440" tIns="45720" rIns="91440" bIns="45720" numCol="1" rtlCol="0" anchor="ctr" anchorCtr="0" compatLnSpc="1">
            <a:prstTxWarp prst="textNoShape">
              <a:avLst/>
            </a:prstTxWarp>
          </a:bodyPr>
          <a:lstStyle/>
          <a:p>
            <a:pPr algn="ctr"/>
            <a:r>
              <a:rPr lang="en-US" sz="1200" dirty="0" smtClean="0">
                <a:solidFill>
                  <a:schemeClr val="tx1">
                    <a:lumMod val="50000"/>
                  </a:schemeClr>
                </a:solidFill>
                <a:latin typeface="Calibri" pitchFamily="34" charset="0"/>
              </a:rPr>
              <a:t>76% of p</a:t>
            </a:r>
            <a:r>
              <a:rPr kumimoji="0" lang="en-US" sz="1200" b="0" i="0" u="none" strike="noStrike" cap="none" normalizeH="0" baseline="0" dirty="0" smtClean="0">
                <a:ln>
                  <a:noFill/>
                </a:ln>
                <a:solidFill>
                  <a:schemeClr val="tx1">
                    <a:lumMod val="50000"/>
                  </a:schemeClr>
                </a:solidFill>
                <a:effectLst/>
                <a:latin typeface="Calibri" pitchFamily="34" charset="0"/>
              </a:rPr>
              <a:t>arents</a:t>
            </a:r>
            <a:r>
              <a:rPr kumimoji="0" lang="en-US" sz="1200" b="0" i="0" u="none" strike="noStrike" cap="none" normalizeH="0" dirty="0" smtClean="0">
                <a:ln>
                  <a:noFill/>
                </a:ln>
                <a:solidFill>
                  <a:schemeClr val="tx1">
                    <a:lumMod val="50000"/>
                  </a:schemeClr>
                </a:solidFill>
                <a:effectLst/>
                <a:latin typeface="Calibri" pitchFamily="34" charset="0"/>
              </a:rPr>
              <a:t> feel that the U.S. is doing a </a:t>
            </a:r>
            <a:r>
              <a:rPr kumimoji="0" lang="en-US" sz="1200" b="1" i="0" u="none" strike="noStrike" cap="none" normalizeH="0" dirty="0" smtClean="0">
                <a:ln>
                  <a:noFill/>
                </a:ln>
                <a:solidFill>
                  <a:schemeClr val="tx1">
                    <a:lumMod val="50000"/>
                  </a:schemeClr>
                </a:solidFill>
                <a:effectLst/>
                <a:latin typeface="Calibri" pitchFamily="34" charset="0"/>
              </a:rPr>
              <a:t>poor</a:t>
            </a:r>
            <a:r>
              <a:rPr kumimoji="0" lang="en-US" sz="1200" b="0" i="0" u="none" strike="noStrike" cap="none" normalizeH="0" dirty="0" smtClean="0">
                <a:ln>
                  <a:noFill/>
                </a:ln>
                <a:solidFill>
                  <a:schemeClr val="tx1">
                    <a:lumMod val="50000"/>
                  </a:schemeClr>
                </a:solidFill>
                <a:effectLst/>
                <a:latin typeface="Calibri" pitchFamily="34" charset="0"/>
              </a:rPr>
              <a:t> job of teaching STEM compared to other countries.</a:t>
            </a:r>
            <a:endParaRPr kumimoji="0" lang="en-US" sz="1200" b="0" i="0" u="none" strike="noStrike" cap="none" normalizeH="0" baseline="0" dirty="0" smtClean="0">
              <a:ln>
                <a:noFill/>
              </a:ln>
              <a:solidFill>
                <a:schemeClr val="tx1">
                  <a:lumMod val="50000"/>
                </a:schemeClr>
              </a:solidFill>
              <a:effectLst/>
              <a:latin typeface="Calibri" pitchFamily="34" charset="0"/>
            </a:endParaRPr>
          </a:p>
        </p:txBody>
      </p:sp>
      <p:sp>
        <p:nvSpPr>
          <p:cNvPr id="22" name="Slide Number Placeholder 21"/>
          <p:cNvSpPr>
            <a:spLocks noGrp="1"/>
          </p:cNvSpPr>
          <p:nvPr>
            <p:ph type="sldNum" sz="quarter" idx="12"/>
          </p:nvPr>
        </p:nvSpPr>
        <p:spPr/>
        <p:txBody>
          <a:bodyPr/>
          <a:lstStyle/>
          <a:p>
            <a:fld id="{75E20B0C-19F5-1541-B0D6-F5C78F991D2B}"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werPoint Template_v2">
  <a:themeElements>
    <a:clrScheme name="Custom 8">
      <a:dk1>
        <a:srgbClr val="424F5A"/>
      </a:dk1>
      <a:lt1>
        <a:srgbClr val="FFFFFF"/>
      </a:lt1>
      <a:dk2>
        <a:srgbClr val="326C10"/>
      </a:dk2>
      <a:lt2>
        <a:srgbClr val="FFFFFF"/>
      </a:lt2>
      <a:accent1>
        <a:srgbClr val="7EBE07"/>
      </a:accent1>
      <a:accent2>
        <a:srgbClr val="F57321"/>
      </a:accent2>
      <a:accent3>
        <a:srgbClr val="FFC227"/>
      </a:accent3>
      <a:accent4>
        <a:srgbClr val="0073AE"/>
      </a:accent4>
      <a:accent5>
        <a:srgbClr val="BDF62C"/>
      </a:accent5>
      <a:accent6>
        <a:srgbClr val="808080"/>
      </a:accent6>
      <a:hlink>
        <a:srgbClr val="426917"/>
      </a:hlink>
      <a:folHlink>
        <a:srgbClr val="8EBA1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Client_x0020_Company xmlns="f7308c59-e3fc-48bd-b337-1e1d3e35413d">Microsoft</Client_x0020_Company>
    <Rush_x0020_Request_x0020_E-Mail_x0020_Sent xmlns="f7308c59-e3fc-48bd-b337-1e1d3e35413d">false</Rush_x0020_Request_x0020_E-Mail_x0020_Sent>
    <Translation_x0020_Required xmlns="f7308c59-e3fc-48bd-b337-1e1d3e35413d">false</Translation_x0020_Required>
    <Account_x0020_Contact_x0020_E-mail xmlns="f7308c59-e3fc-48bd-b337-1e1d3e35413d">sbhende@waggeneredstrom.com</Account_x0020_Contact_x0020_E-mail>
    <Client_x0020_Name xmlns="f7308c59-e3fc-48bd-b337-1e1d3e35413d">Tom Murphy</Client_x0020_Name>
    <Expedited_x0020_Process_x003f_ xmlns="f7308c59-e3fc-48bd-b337-1e1d3e35413d">Standard</Expedited_x0020_Process_x003f_>
    <Posted_x0020_to_x0020_EMEA_x0020_Press_x0020_Centre xmlns="f7308c59-e3fc-48bd-b337-1e1d3e35413d">false</Posted_x0020_to_x0020_EMEA_x0020_Press_x0020_Centre>
    <Started xmlns="f7308c59-e3fc-48bd-b337-1e1d3e35413d">false</Started>
    <Attorney_x0020_Phone xmlns="f7308c59-e3fc-48bd-b337-1e1d3e35413d" xsi:nil="true"/>
    <Internal_x0020_Order_x0028_I_x002f_O_x0029__x0023_ xmlns="f7308c59-e3fc-48bd-b337-1e1d3e35413d" xsi:nil="true"/>
    <Job_x0020_Number xmlns="f7308c59-e3fc-48bd-b337-1e1d3e35413d">MSCTZSTMSR</Job_x0020_Number>
    <LOI xmlns="f7308c59-e3fc-48bd-b337-1e1d3e35413d">false</LOI>
    <Account_x0020_Backup_x0020_Mobile_x0020_Phone xmlns="f7308c59-e3fc-48bd-b337-1e1d3e35413d">503 961 5456</Account_x0020_Backup_x0020_Mobile_x0020_Phone>
    <DPR_x0020__x002b__x0020_PR xmlns="f7308c59-e3fc-48bd-b337-1e1d3e35413d">false</DPR_x0020__x002b__x0020_PR>
    <Editing_x0020_Level xmlns="f7308c59-e3fc-48bd-b337-1e1d3e35413d" xsi:nil="true"/>
    <Account_x0020_Contact xmlns="f7308c59-e3fc-48bd-b337-1e1d3e35413d">Seema Bhende</Account_x0020_Contact>
    <Mention_x0020_a_x0020_Microsoft_x0020_contest_x002c__x0020_sweepstakes_x002c__x0020_or_x0020_premium_x0020_promotion_x003f_ xmlns="f7308c59-e3fc-48bd-b337-1e1d3e35413d">false</Mention_x0020_a_x0020_Microsoft_x0020_contest_x002c__x0020_sweepstakes_x002c__x0020_or_x0020_premium_x0020_promotion_x003f_>
    <Quote_x0020_Permissions xmlns="f7308c59-e3fc-48bd-b337-1e1d3e35413d">false</Quote_x0020_Permissions>
    <Special_x0020_Instructions xmlns="f7308c59-e3fc-48bd-b337-1e1d3e35413d">This ppt contains survey findings to a STEM survey Microsoft commissioned. Our press release will link to this deck and it will be posted on news center
I emailed with Luigi Serio Jr  about editing this document</Special_x0020_Instructions>
    <Posted_x0020_to_x0020_MS_x0020_PressPass xmlns="f7308c59-e3fc-48bd-b337-1e1d3e35413d">true</Posted_x0020_to_x0020_MS_x0020_PressPass>
    <Account_x0020_Backup_x0020_Contact_x0028_s_x0029__x0020_Email xmlns="f7308c59-e3fc-48bd-b337-1e1d3e35413d">rachelm@waggeneredstrom.com&gt;</Account_x0020_Backup_x0020_Contact_x0028_s_x0029__x0020_Email>
    <Digital_x0020_Press_x0020_Release_x003f_ xmlns="f7308c59-e3fc-48bd-b337-1e1d3e35413d">false</Digital_x0020_Press_x0020_Release_x003f_>
    <Released_x0020_By xmlns="f7308c59-e3fc-48bd-b337-1e1d3e35413d">Client Company</Released_x0020_By>
    <Time_x0020_Zone xmlns="f7308c59-e3fc-48bd-b337-1e1d3e35413d" xsi:nil="true"/>
    <Job_x0020_Type xmlns="f7308c59-e3fc-48bd-b337-1e1d3e35413d">Editing Only</Job_x0020_Type>
    <Release_x0020_Date_x0020_and_x0020_Time xmlns="f7308c59-e3fc-48bd-b337-1e1d3e35413d" xsi:nil="true"/>
    <For_x0020_MS_x0020_VPR_x002d_VPK_x002d_Newsroom xmlns="4043efe1-a268-4662-b2d0-7a13496800b5" xsi:nil="true"/>
    <Client_x0020_E-mail xmlns="f7308c59-e3fc-48bd-b337-1e1d3e35413d">tom.murphy@microsoft.com</Client_x0020_E-mail>
    <Document_x0020_Writer xmlns="f7308c59-e3fc-48bd-b337-1e1d3e35413d" xsi:nil="true"/>
    <Wire_x0020_Distribution xmlns="f7308c59-e3fc-48bd-b337-1e1d3e35413d" xsi:nil="true"/>
    <Proposed_x0020_Tags xmlns="4043efe1-a268-4662-b2d0-7a13496800b5" xsi:nil="true"/>
    <Account_x0020_Contact_x0020_Mobile_x0020_Phone xmlns="f7308c59-e3fc-48bd-b337-1e1d3e35413d">917 608 0476</Account_x0020_Contact_x0020_Mobile_x0020_Phone>
    <Attorney_x0020_Email xmlns="f7308c59-e3fc-48bd-b337-1e1d3e35413d" xsi:nil="true"/>
    <Posted_x0020_to_x0020_PressPass xmlns="f7308c59-e3fc-48bd-b337-1e1d3e35413d">false</Posted_x0020_to_x0020_PressPass>
    <Process_x0020_Number xmlns="f7308c59-e3fc-48bd-b337-1e1d3e35413d">First Process</Process_x0020_Number>
    <Attorney_x0020_Involved xmlns="f7308c59-e3fc-48bd-b337-1e1d3e35413d">false</Attorney_x0020_Involved>
    <Client_x0020_Approval_x0020_of_x0020_Distribution_x0020_Costs xmlns="f7308c59-e3fc-48bd-b337-1e1d3e35413d">false</Client_x0020_Approval_x0020_of_x0020_Distribution_x0020_Costs>
    <AdLaw_x0020_Reviewer xmlns="f7308c59-e3fc-48bd-b337-1e1d3e35413d">None</AdLaw_x0020_Reviewer>
    <Done_x002c__x0020_Killed_x002c__x0020_On_x0020_Hold xmlns="f7308c59-e3fc-48bd-b337-1e1d3e35413d">Active</Done_x002c__x0020_Killed_x002c__x0020_On_x0020_Hold>
    <Other_x0020_Legal xmlns="f7308c59-e3fc-48bd-b337-1e1d3e35413d" xsi:nil="true"/>
    <Joint_x0020_Release xmlns="f7308c59-e3fc-48bd-b337-1e1d3e35413d" xsi:nil="true"/>
    <Requested_x0020_Completion_x0020_Date xmlns="f7308c59-e3fc-48bd-b337-1e1d3e35413d">Tuesday Sept 6th by 10:30AM PT</Requested_x0020_Completion_x0020_Date>
    <WE_x0020_Project_x0020_Manager xmlns="4043efe1-a268-4662-b2d0-7a13496800b5">Brianne Lunzmann, Rachel MacGillivray</WE_x0020_Project_x0020_Manager>
    <MS_x0020_Draft_x0020_Alias xmlns="f7308c59-e3fc-48bd-b337-1e1d3e35413d">false</MS_x0020_Draft_x0020_Alias>
    <Attorney_x002f_Paralegal xmlns="f7308c59-e3fc-48bd-b337-1e1d3e35413d" xsi:nil="true"/>
    <Doc_x0020_Type xmlns="f7308c59-e3fc-48bd-b337-1e1d3e35413d">PowerPoint Presentation</Doc_x0020_Type>
    <Account_x0020_Contact_x0020_Backup_x0028_s_x0029_ xmlns="f7308c59-e3fc-48bd-b337-1e1d3e35413d">Rachel MacGillivray</Account_x0020_Contact_x0020_Backup_x0028_s_x0029_>
    <Permissions_x0020_to_x0020_Cite_x0020_Third-Party_x0020_Research xmlns="f7308c59-e3fc-48bd-b337-1e1d3e35413d">false</Permissions_x0020_to_x0020_Cite_x0020_Third-Party_x0020_Research>
    <Reasons_x0020_for_x0020_any_x0020_delays xmlns="f7308c59-e3fc-48bd-b337-1e1d3e35413d"/>
    <NS_x0020_Location xmlns="f7308c59-e3fc-48bd-b337-1e1d3e35413d" xsi:nil="true"/>
    <Production_x0020_Coordinator xmlns="f7308c59-e3fc-48bd-b337-1e1d3e35413d" xsi:nil="true"/>
    <Rush_x0020_or_x0020_Crisis_x003f_ xmlns="f7308c59-e3fc-48bd-b337-1e1d3e35413d">Rush</Rush_x0020_or_x0020_Crisis_x003f_>
    <Client_x0020_Phone xmlns="f7308c59-e3fc-48bd-b337-1e1d3e35413d" xsi:nil="true"/>
    <Photo_x0020_Distribution xmlns="f7308c59-e3fc-48bd-b337-1e1d3e35413d">false</Photo_x0020_Distribution>
    <Instructions xmlns="f7308c59-e3fc-48bd-b337-1e1d3e35413d">Production sets up; editing does one read, resolves Qs and get clean (no final). These need legal review only if they are to be printed and distributed to members of the press, and then only if they contain superlative claims or other red-flag language, or discuss the competitive environment.</Instructions>
    <MOU xmlns="f7308c59-e3fc-48bd-b337-1e1d3e35413d">false</MOU>
    <MS_x0020_Account_x0020__x0023_ xmlns="f7308c59-e3fc-48bd-b337-1e1d3e35413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Request" ma:contentTypeID="0x0101005B854BB8D7539B4DAE3764D711F5E570006BD4B7C359BA8045A153EB29405B5462" ma:contentTypeVersion="101" ma:contentTypeDescription="" ma:contentTypeScope="" ma:versionID="5793b2cd04b96367c122a1b54089850b">
  <xsd:schema xmlns:xsd="http://www.w3.org/2001/XMLSchema" xmlns:xs="http://www.w3.org/2001/XMLSchema" xmlns:p="http://schemas.microsoft.com/office/2006/metadata/properties" xmlns:ns2="f7308c59-e3fc-48bd-b337-1e1d3e35413d" xmlns:ns3="4043efe1-a268-4662-b2d0-7a13496800b5" targetNamespace="http://schemas.microsoft.com/office/2006/metadata/properties" ma:root="true" ma:fieldsID="3a5c5b311e937246819331295572a139" ns2:_="" ns3:_="">
    <xsd:import namespace="f7308c59-e3fc-48bd-b337-1e1d3e35413d"/>
    <xsd:import namespace="4043efe1-a268-4662-b2d0-7a13496800b5"/>
    <xsd:element name="properties">
      <xsd:complexType>
        <xsd:sequence>
          <xsd:element name="documentManagement">
            <xsd:complexType>
              <xsd:all>
                <xsd:element ref="ns2:Job_x0020_Type" minOccurs="0"/>
                <xsd:element ref="ns2:Account_x0020_Contact" minOccurs="0"/>
                <xsd:element ref="ns2:Account_x0020_Contact_x0020_E-mail" minOccurs="0"/>
                <xsd:element ref="ns2:Account_x0020_Contact_x0020_Mobile_x0020_Phone" minOccurs="0"/>
                <xsd:element ref="ns2:Doc_x0020_Type" minOccurs="0"/>
                <xsd:element ref="ns2:Account_x0020_Backup_x0020_Contact_x0028_s_x0029__x0020_Email" minOccurs="0"/>
                <xsd:element ref="ns2:Account_x0020_Contact_x0020_Backup_x0028_s_x0029_" minOccurs="0"/>
                <xsd:element ref="ns2:Client_x0020_Approval_x0020_of_x0020_Distribution_x0020_Costs" minOccurs="0"/>
                <xsd:element ref="ns2:Client_x0020_Company" minOccurs="0"/>
                <xsd:element ref="ns2:Client_x0020_Name" minOccurs="0"/>
                <xsd:element ref="ns2:Client_x0020_E-mail" minOccurs="0"/>
                <xsd:element ref="ns2:Client_x0020_Phone" minOccurs="0"/>
                <xsd:element ref="ns2:Digital_x0020_Press_x0020_Release_x003f_" minOccurs="0"/>
                <xsd:element ref="ns2:Expedited_x0020_Process_x003f_" minOccurs="0"/>
                <xsd:element ref="ns2:Joint_x0020_Release" minOccurs="0"/>
                <xsd:element ref="ns2:MS_x0020_Draft_x0020_Alias" minOccurs="0"/>
                <xsd:element ref="ns2:Mention_x0020_a_x0020_Microsoft_x0020_contest_x002c__x0020_sweepstakes_x002c__x0020_or_x0020_premium_x0020_promotion_x003f_" minOccurs="0"/>
                <xsd:element ref="ns2:NS_x0020_Location" minOccurs="0"/>
                <xsd:element ref="ns2:Attorney_x002f_Paralegal" minOccurs="0"/>
                <xsd:element ref="ns2:Permissions_x0020_to_x0020_Cite_x0020_Third-Party_x0020_Research" minOccurs="0"/>
                <xsd:element ref="ns2:Photo_x0020_Distribution" minOccurs="0"/>
                <xsd:element ref="ns2:Posted_x0020_to_x0020_PressPass" minOccurs="0"/>
                <xsd:element ref="ns2:Posted_x0020_to_x0020_EMEA_x0020_Press_x0020_Centre" minOccurs="0"/>
                <xsd:element ref="ns2:Process_x0020_Number" minOccurs="0"/>
                <xsd:element ref="ns2:Production_x0020_Coordinator" minOccurs="0"/>
                <xsd:element ref="ns2:Quote_x0020_Permissions" minOccurs="0"/>
                <xsd:element ref="ns2:Reasons_x0020_for_x0020_any_x0020_delays" minOccurs="0"/>
                <xsd:element ref="ns2:Release_x0020_Date_x0020_and_x0020_Time" minOccurs="0"/>
                <xsd:element ref="ns2:Rush_x0020_or_x0020_Crisis_x003f_" minOccurs="0"/>
                <xsd:element ref="ns2:Rush_x0020_Request_x0020_E-Mail_x0020_Sent" minOccurs="0"/>
                <xsd:element ref="ns2:Requested_x0020_Completion_x0020_Date" minOccurs="0"/>
                <xsd:element ref="ns2:Special_x0020_Instructions" minOccurs="0"/>
                <xsd:element ref="ns2:Translation_x0020_Required" minOccurs="0"/>
                <xsd:element ref="ns2:Wire_x0020_Distribution" minOccurs="0"/>
                <xsd:element ref="ns2:Instructions" minOccurs="0"/>
                <xsd:element ref="ns2:Document_x0020_Writer" minOccurs="0"/>
                <xsd:element ref="ns2:AdLaw_x0020_Reviewer" minOccurs="0"/>
                <xsd:element ref="ns2:Done_x002c__x0020_Killed_x002c__x0020_On_x0020_Hold" minOccurs="0"/>
                <xsd:element ref="ns2:Released_x0020_By" minOccurs="0"/>
                <xsd:element ref="ns2:Started" minOccurs="0"/>
                <xsd:element ref="ns2:LOI" minOccurs="0"/>
                <xsd:element ref="ns2:MOU" minOccurs="0"/>
                <xsd:element ref="ns2:Other_x0020_Legal" minOccurs="0"/>
                <xsd:element ref="ns2:Account_x0020_Backup_x0020_Mobile_x0020_Phone" minOccurs="0"/>
                <xsd:element ref="ns2:DPR_x0020__x002b__x0020_PR" minOccurs="0"/>
                <xsd:element ref="ns2:Attorney_x0020_Involved" minOccurs="0"/>
                <xsd:element ref="ns2:Attorney_x0020_Email" minOccurs="0"/>
                <xsd:element ref="ns2:Attorney_x0020_Phone" minOccurs="0"/>
                <xsd:element ref="ns2:Time_x0020_Zone" minOccurs="0"/>
                <xsd:element ref="ns2:Internal_x0020_Order_x0028_I_x002f_O_x0029__x0023_" minOccurs="0"/>
                <xsd:element ref="ns2:MS_x0020_Account_x0020__x0023_" minOccurs="0"/>
                <xsd:element ref="ns2:Posted_x0020_to_x0020_MS_x0020_PressPass" minOccurs="0"/>
                <xsd:element ref="ns2:Job_x0020_Number" minOccurs="0"/>
                <xsd:element ref="ns2:Editing_x0020_Level" minOccurs="0"/>
                <xsd:element ref="ns3:Proposed_x0020_Tags" minOccurs="0"/>
                <xsd:element ref="ns3:For_x0020_MS_x0020_VPR_x002d_VPK_x002d_Newsroom" minOccurs="0"/>
                <xsd:element ref="ns3:WE_x0020_Project_x0020_Manag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308c59-e3fc-48bd-b337-1e1d3e35413d" elementFormDefault="qualified">
    <xsd:import namespace="http://schemas.microsoft.com/office/2006/documentManagement/types"/>
    <xsd:import namespace="http://schemas.microsoft.com/office/infopath/2007/PartnerControls"/>
    <xsd:element name="Job_x0020_Type" ma:index="2" nillable="true" ma:displayName="Job Type" ma:default="Editing Only" ma:format="Dropdown" ma:internalName="Job_x0020_Type">
      <xsd:simpleType>
        <xsd:restriction base="dms:Choice">
          <xsd:enumeration value="Editing Only"/>
          <xsd:enumeration value="Production"/>
        </xsd:restriction>
      </xsd:simpleType>
    </xsd:element>
    <xsd:element name="Account_x0020_Contact" ma:index="3" nillable="true" ma:displayName="Account Contact" ma:internalName="Account_x0020_Contact">
      <xsd:simpleType>
        <xsd:restriction base="dms:Text">
          <xsd:maxLength value="50"/>
        </xsd:restriction>
      </xsd:simpleType>
    </xsd:element>
    <xsd:element name="Account_x0020_Contact_x0020_E-mail" ma:index="4" nillable="true" ma:displayName="Account Contact E-mail" ma:description="Email address of contact" ma:internalName="Account_x0020_Contact_x0020_E_x002d_mail">
      <xsd:simpleType>
        <xsd:restriction base="dms:Text">
          <xsd:maxLength value="255"/>
        </xsd:restriction>
      </xsd:simpleType>
    </xsd:element>
    <xsd:element name="Account_x0020_Contact_x0020_Mobile_x0020_Phone" ma:index="5" nillable="true" ma:displayName="Account Contact Mobile Phone" ma:description="Phone number for Account Contact" ma:internalName="Account_x0020_Contact_x0020_Mobile_x0020_Phone">
      <xsd:simpleType>
        <xsd:restriction base="dms:Text">
          <xsd:maxLength value="30"/>
        </xsd:restriction>
      </xsd:simpleType>
    </xsd:element>
    <xsd:element name="Doc_x0020_Type" ma:index="6" nillable="true" ma:displayName="Doc Type" ma:default="Abstract" ma:format="Dropdown" ma:internalName="Doc_x0020_Type">
      <xsd:simpleType>
        <xsd:union memberTypes="dms:Text">
          <xsd:simpleType>
            <xsd:restriction base="dms:Choice">
              <xsd:enumeration value="Abstract"/>
              <xsd:enumeration value="Article"/>
              <xsd:enumeration value="Audio News Release"/>
              <xsd:enumeration value="Backgrounder"/>
              <xsd:enumeration value="Biography"/>
              <xsd:enumeration value="Blast Email Text"/>
              <xsd:enumeration value="Blog"/>
              <xsd:enumeration value="Boilerplate"/>
              <xsd:enumeration value="Book of Influence"/>
              <xsd:enumeration value="Briefing"/>
              <xsd:enumeration value="Caption"/>
              <xsd:enumeration value="Case Study"/>
              <xsd:enumeration value="Coverage Report"/>
              <xsd:enumeration value="Edit Only (no formatting/distribution needed)"/>
              <xsd:enumeration value="Fact Sheet"/>
              <xsd:enumeration value="FAQ and QA"/>
              <xsd:enumeration value="IMM Report"/>
              <xsd:enumeration value="Influence 360"/>
              <xsd:enumeration value="Invitation"/>
              <xsd:enumeration value="Letter"/>
              <xsd:enumeration value="Matte Release"/>
              <xsd:enumeration value="Media Alert"/>
              <xsd:enumeration value="Other"/>
              <xsd:enumeration value="Overview"/>
              <xsd:enumeration value="PowerPoint Presentation"/>
              <xsd:enumeration value="PR Kit"/>
              <xsd:enumeration value="PR Plan"/>
              <xsd:enumeration value="Pre-edit"/>
              <xsd:enumeration value="Presentation"/>
              <xsd:enumeration value="Press Content"/>
              <xsd:enumeration value="Press Release"/>
              <xsd:enumeration value="PressPass feature story (not PR or FS)"/>
              <xsd:enumeration value="Press Release (not third-party PR)"/>
              <xsd:enumeration value="Quote Sheet"/>
              <xsd:enumeration value="Reviewers Guide"/>
              <xsd:enumeration value="RFP"/>
              <xsd:enumeration value="Speech"/>
              <xsd:enumeration value="Statement"/>
              <xsd:enumeration value="Template"/>
              <xsd:enumeration value="Third-party Release"/>
              <xsd:enumeration value="Transcripts"/>
              <xsd:enumeration value="VPR"/>
              <xsd:enumeration value="Web Copy"/>
              <xsd:enumeration value="White Paper"/>
              <xsd:enumeration value="Windows Client Weekly Coverage Report"/>
            </xsd:restriction>
          </xsd:simpleType>
        </xsd:union>
      </xsd:simpleType>
    </xsd:element>
    <xsd:element name="Account_x0020_Backup_x0020_Contact_x0028_s_x0029__x0020_Email" ma:index="7" nillable="true" ma:displayName="Account Backup Contact(s) Email" ma:description="Account Backups need a way to be contacted" ma:internalName="Account_x0020_Backup_x0020_Contact_x0028_s_x0029__x0020_Email">
      <xsd:simpleType>
        <xsd:restriction base="dms:Note">
          <xsd:maxLength value="255"/>
        </xsd:restriction>
      </xsd:simpleType>
    </xsd:element>
    <xsd:element name="Account_x0020_Contact_x0020_Backup_x0028_s_x0029_" ma:index="8" nillable="true" ma:displayName="Account Contact Backup(s)" ma:internalName="Account_x0020_Contact_x0020_Backup_x0028_s_x0029_">
      <xsd:simpleType>
        <xsd:restriction base="dms:Note">
          <xsd:maxLength value="255"/>
        </xsd:restriction>
      </xsd:simpleType>
    </xsd:element>
    <xsd:element name="Client_x0020_Approval_x0020_of_x0020_Distribution_x0020_Costs" ma:index="9" nillable="true" ma:displayName="Client Approval of Distribution Costs" ma:default="0" ma:description="Any wire distribution beyond US1 newsline (including photo distribution) is not covered under Microsoft’s contract with PR Newswire. This means your client will be invoiced directly, either with a cross-charge from the Corporate Communications team, or directly by PR Newswire (depending on the distribution). Check here to confirm you client has approved this additional cost." ma:internalName="Client_x0020_Approval_x0020_of_x0020_Distribution_x0020_Costs">
      <xsd:simpleType>
        <xsd:restriction base="dms:Boolean"/>
      </xsd:simpleType>
    </xsd:element>
    <xsd:element name="Client_x0020_Company" ma:index="10" nillable="true" ma:displayName="Client Company" ma:default="Microsoft" ma:format="Dropdown" ma:internalName="Client_x0020_Company">
      <xsd:simpleType>
        <xsd:union memberTypes="dms:Text">
          <xsd:simpleType>
            <xsd:restriction base="dms:Choice">
              <xsd:enumeration value="Microsoft"/>
              <xsd:enumeration value="Other"/>
              <xsd:enumeration value="Waggener Internal"/>
              <xsd:enumeration value="Abbott"/>
              <xsd:enumeration value="AMD"/>
              <xsd:enumeration value="AVI Biopharma"/>
              <xsd:enumeration value="Canon"/>
              <xsd:enumeration value="DHL"/>
              <xsd:enumeration value="Financial Services Roundtable"/>
              <xsd:enumeration value="GE Healthcare"/>
              <xsd:enumeration value="Handmark"/>
              <xsd:enumeration value="HTC"/>
              <xsd:enumeration value="Invivodata"/>
              <xsd:enumeration value="Limelight"/>
              <xsd:enumeration value="Mastercard"/>
              <xsd:enumeration value="Nau"/>
              <xsd:enumeration value="Shire"/>
              <xsd:enumeration value="T-Mobile"/>
              <xsd:enumeration value="Tripos"/>
              <xsd:enumeration value="Trubion"/>
              <xsd:enumeration value="Voicebox"/>
              <xsd:enumeration value="WE New Business"/>
            </xsd:restriction>
          </xsd:simpleType>
        </xsd:union>
      </xsd:simpleType>
    </xsd:element>
    <xsd:element name="Client_x0020_Name" ma:index="11" nillable="true" ma:displayName="Client Name" ma:internalName="Client_x0020_Name">
      <xsd:simpleType>
        <xsd:restriction base="dms:Text">
          <xsd:maxLength value="255"/>
        </xsd:restriction>
      </xsd:simpleType>
    </xsd:element>
    <xsd:element name="Client_x0020_E-mail" ma:index="12" nillable="true" ma:displayName="Client E-mail" ma:default="" ma:description="add phone numbers if needed" ma:internalName="Client_x0020_E_x002d_mail">
      <xsd:simpleType>
        <xsd:restriction base="dms:Note">
          <xsd:maxLength value="255"/>
        </xsd:restriction>
      </xsd:simpleType>
    </xsd:element>
    <xsd:element name="Client_x0020_Phone" ma:index="13" nillable="true" ma:displayName="Client Phone" ma:internalName="Client_x0020_Phone">
      <xsd:simpleType>
        <xsd:restriction base="dms:Text">
          <xsd:maxLength value="50"/>
        </xsd:restriction>
      </xsd:simpleType>
    </xsd:element>
    <xsd:element name="Digital_x0020_Press_x0020_Release_x003f_" ma:index="14" nillable="true" ma:displayName="DPR Only" ma:default="0" ma:internalName="Digital_x0020_Press_x0020_Release_x003F_">
      <xsd:simpleType>
        <xsd:restriction base="dms:Boolean"/>
      </xsd:simpleType>
    </xsd:element>
    <xsd:element name="Expedited_x0020_Process_x003f_" ma:index="15" nillable="true" ma:displayName="Expedited Process?" ma:default="Standard" ma:format="Dropdown" ma:internalName="Expedited_x0020_Process_x003F_">
      <xsd:simpleType>
        <xsd:restriction base="dms:Choice">
          <xsd:enumeration value="Standard"/>
          <xsd:enumeration value="Standard to Rush"/>
          <xsd:enumeration value="Standard to Crisis"/>
          <xsd:enumeration value="Rush"/>
          <xsd:enumeration value="Rush to Standard"/>
          <xsd:enumeration value="Rush to Crisis"/>
          <xsd:enumeration value="Crisis"/>
          <xsd:enumeration value="Crisis to Rush"/>
          <xsd:enumeration value="Crisis to Standard"/>
        </xsd:restriction>
      </xsd:simpleType>
    </xsd:element>
    <xsd:element name="Joint_x0020_Release" ma:index="16" nillable="true" ma:displayName="Joint Release" ma:internalName="Joint_x0020_Release">
      <xsd:simpleType>
        <xsd:restriction base="dms:Text">
          <xsd:maxLength value="50"/>
        </xsd:restriction>
      </xsd:simpleType>
    </xsd:element>
    <xsd:element name="MS_x0020_Draft_x0020_Alias" ma:index="17" nillable="true" ma:displayName="MS Draft Alias" ma:default="0" ma:description="Production sends all Microsoft press release to the MS Draft alias as part of the Editing and Legal process. Only releases with confidential or sensitive content can bypass this step in the process. If you marked ‘No’, please provide context for your Production coordinator." ma:internalName="MS_x0020_Draft_x0020_Alias">
      <xsd:simpleType>
        <xsd:restriction base="dms:Boolean"/>
      </xsd:simpleType>
    </xsd:element>
    <xsd:element name="Mention_x0020_a_x0020_Microsoft_x0020_contest_x002c__x0020_sweepstakes_x002c__x0020_or_x0020_premium_x0020_promotion_x003f_" ma:index="18" nillable="true" ma:displayName="Mention a Microsoft contest, sweepstakes, or premium promotion?" ma:default="0" ma:description="If Yes, send the rules to your Production contact or include a URL where the legally approved rules are posted." ma:internalName="Mention_x0020_a_x0020_Microsoft_x0020_contest_x002C__x0020_sweepstakes_x002C__x0020_or_x0020_premium_x0020_promotion_x003F_">
      <xsd:simpleType>
        <xsd:restriction base="dms:Boolean"/>
      </xsd:simpleType>
    </xsd:element>
    <xsd:element name="NS_x0020_Location" ma:index="19" nillable="true" ma:displayName="NS Location" ma:default="" ma:format="Dropdown" ma:internalName="NS_x0020_Location">
      <xsd:simpleType>
        <xsd:restriction base="dms:Choice">
          <xsd:enumeration value="Editing"/>
          <xsd:enumeration value="Production"/>
          <xsd:enumeration value="Distribution"/>
          <xsd:enumeration value="Done"/>
        </xsd:restriction>
      </xsd:simpleType>
    </xsd:element>
    <xsd:element name="Attorney_x002f_Paralegal" ma:index="20" nillable="true" ma:displayName="Attorney/Paralegal" ma:description="Attorney/ Paralegal that was involved in negotiation (name, email, phone number)&#10;" ma:internalName="Attorney_x002F_Paralegal">
      <xsd:simpleType>
        <xsd:restriction base="dms:Note">
          <xsd:maxLength value="255"/>
        </xsd:restriction>
      </xsd:simpleType>
    </xsd:element>
    <xsd:element name="Permissions_x0020_to_x0020_Cite_x0020_Third-Party_x0020_Research" ma:index="21" nillable="true" ma:displayName="Permissions to Cite Third-Party Research" ma:default="0" ma:description="Analyst and market research studies and reports require explicit permission for use in press material. Contact the Editing team with any questions about whether you have satisfied specific companies' requirements." ma:internalName="Permissions_x0020_to_x0020_Cite_x0020_Third_x002d_Party_x0020_Research">
      <xsd:simpleType>
        <xsd:restriction base="dms:Boolean"/>
      </xsd:simpleType>
    </xsd:element>
    <xsd:element name="Photo_x0020_Distribution" ma:index="22" nillable="true" ma:displayName="Photo Distribution" ma:default="0" ma:internalName="Photo_x0020_Distribution">
      <xsd:simpleType>
        <xsd:restriction base="dms:Boolean"/>
      </xsd:simpleType>
    </xsd:element>
    <xsd:element name="Posted_x0020_to_x0020_PressPass" ma:index="23" nillable="true" ma:displayName="Posted to PressPass" ma:default="0" ma:internalName="Posted_x0020_to_x0020_PressPass">
      <xsd:simpleType>
        <xsd:restriction base="dms:Boolean"/>
      </xsd:simpleType>
    </xsd:element>
    <xsd:element name="Posted_x0020_to_x0020_EMEA_x0020_Press_x0020_Centre" ma:index="24" nillable="true" ma:displayName="Posted to EMEA Press Centre" ma:default="0" ma:internalName="Posted_x0020_to_x0020_EMEA_x0020_Press_x0020_Centre">
      <xsd:simpleType>
        <xsd:restriction base="dms:Boolean"/>
      </xsd:simpleType>
    </xsd:element>
    <xsd:element name="Process_x0020_Number" ma:index="25" nillable="true" ma:displayName="Process Number" ma:default="First Process" ma:format="Dropdown" ma:internalName="Process_x0020_Number">
      <xsd:simpleType>
        <xsd:union memberTypes="dms:Text">
          <xsd:simpleType>
            <xsd:restriction base="dms:Choice">
              <xsd:enumeration value="First Process"/>
              <xsd:enumeration value="First Update"/>
              <xsd:enumeration value="Second Update"/>
              <xsd:enumeration value="Third Update"/>
              <xsd:enumeration value="Fourth Update"/>
              <xsd:enumeration value="Fifth Update"/>
              <xsd:enumeration value="Sixth Update"/>
              <xsd:enumeration value="Seventh Update"/>
            </xsd:restriction>
          </xsd:simpleType>
        </xsd:union>
      </xsd:simpleType>
    </xsd:element>
    <xsd:element name="Production_x0020_Coordinator" ma:index="26" nillable="true" ma:displayName="Production Coordinator" ma:list="{2cf292fa-0a55-471a-b0de-99d4c15ade3f}" ma:internalName="Production_x0020_Coordinator" ma:readOnly="false" ma:showField="Title" ma:web="2dfa56a0-688b-4fb1-be63-63e8a35e3e80">
      <xsd:simpleType>
        <xsd:restriction base="dms:Lookup"/>
      </xsd:simpleType>
    </xsd:element>
    <xsd:element name="Quote_x0020_Permissions" ma:index="27" nillable="true" ma:displayName="Quote Permissions" ma:default="0" ma:description="Quote permission must come directly from the quoted person or official representative of that person, and must include the entire text of the quote. If a quote permission is not obtained by the time of final, the account person has two options: The quote will be removed or an WE Account Manager or higher must taken written responsiblility for the quote. (The second option needs to be used only in unavoidable situations.)" ma:internalName="Quote_x0020_Permissions">
      <xsd:simpleType>
        <xsd:restriction base="dms:Boolean"/>
      </xsd:simpleType>
    </xsd:element>
    <xsd:element name="Reasons_x0020_for_x0020_any_x0020_delays" ma:index="28" nillable="true" ma:displayName="Reasons for any delays" ma:default="" ma:description="Mark all that apply, to help with any questions about cost" ma:internalName="Reasons_x0020_for_x0020_any_x0020_delays">
      <xsd:complexType>
        <xsd:complexContent>
          <xsd:extension base="dms:MultiChoiceFillIn">
            <xsd:sequence>
              <xsd:element name="Value" maxOccurs="unbounded" minOccurs="0" nillable="true">
                <xsd:simpleType>
                  <xsd:union memberTypes="dms:Text">
                    <xsd:simpleType>
                      <xsd:restriction base="dms:Choice">
                        <xsd:enumeration value="Incomplete draft submitted"/>
                        <xsd:enumeration value="Many legal questions"/>
                        <xsd:enumeration value="Many names/facts to check"/>
                        <xsd:enumeration value="Many permissions needed"/>
                        <xsd:enumeration value="Multiple signoffs/acct confused about signoff"/>
                        <xsd:enumeration value="Post-final changes"/>
                        <xsd:enumeration value="Set of docs to be made consistent"/>
                        <xsd:enumeration value="Startover/rewrite"/>
                        <xsd:enumeration value="Version control prob/compare versions"/>
                        <xsd:enumeration value="Waiting time (late night/weekend)"/>
                      </xsd:restriction>
                    </xsd:simpleType>
                  </xsd:union>
                </xsd:simpleType>
              </xsd:element>
            </xsd:sequence>
          </xsd:extension>
        </xsd:complexContent>
      </xsd:complexType>
    </xsd:element>
    <xsd:element name="Release_x0020_Date_x0020_and_x0020_Time" ma:index="29" nillable="true" ma:displayName="Release Date and Time" ma:internalName="Release_x0020_Date_x0020_and_x0020_Time">
      <xsd:simpleType>
        <xsd:restriction base="dms:Text">
          <xsd:maxLength value="255"/>
        </xsd:restriction>
      </xsd:simpleType>
    </xsd:element>
    <xsd:element name="Rush_x0020_or_x0020_Crisis_x003f_" ma:index="30" nillable="true" ma:displayName="Rush or Crisis?" ma:default="Standard" ma:description="Standard (submitted by 9 a.m. PT 3 days or more before release)&#10;Rush (submitted by 9 a.m. PT two days before release date, billed at two times normal production/editing rate)&#10;Crisis (submitted by 9 a.m. PT one day before release date, billed at three times normal production/editing rate)&#10;" ma:format="Dropdown" ma:internalName="Rush_x0020_or_x0020_Crisis_x003F_">
      <xsd:simpleType>
        <xsd:restriction base="dms:Choice">
          <xsd:enumeration value="Standard"/>
          <xsd:enumeration value="Rush"/>
          <xsd:enumeration value="Crisis"/>
        </xsd:restriction>
      </xsd:simpleType>
    </xsd:element>
    <xsd:element name="Rush_x0020_Request_x0020_E-Mail_x0020_Sent" ma:index="31" nillable="true" ma:displayName="Rush Request E-Mail Sent" ma:default="0" ma:internalName="Rush_x0020_Request_x0020_E_x002d_Mail_x0020_Sent">
      <xsd:simpleType>
        <xsd:restriction base="dms:Boolean"/>
      </xsd:simpleType>
    </xsd:element>
    <xsd:element name="Requested_x0020_Completion_x0020_Date" ma:index="32" nillable="true" ma:displayName="Requested Completion Date" ma:internalName="Requested_x0020_Completion_x0020_Date">
      <xsd:simpleType>
        <xsd:restriction base="dms:Text">
          <xsd:maxLength value="255"/>
        </xsd:restriction>
      </xsd:simpleType>
    </xsd:element>
    <xsd:element name="Special_x0020_Instructions" ma:index="33" nillable="true" ma:displayName="Special Instructions" ma:default="" ma:description="Any notes or information not captured by other fields" ma:internalName="Special_x0020_Instructions">
      <xsd:simpleType>
        <xsd:restriction base="dms:Note"/>
      </xsd:simpleType>
    </xsd:element>
    <xsd:element name="Translation_x0020_Required" ma:index="34" nillable="true" ma:displayName="Translation Required" ma:default="0" ma:description="Discuss detailed translation needs with your Production Coordinator." ma:internalName="Translation_x0020_Required">
      <xsd:simpleType>
        <xsd:restriction base="dms:Boolean"/>
      </xsd:simpleType>
    </xsd:element>
    <xsd:element name="Wire_x0020_Distribution" ma:index="35" nillable="true" ma:displayName="Wire Distribution" ma:default="None" ma:format="Dropdown" ma:internalName="Wire_x0020_Distribution">
      <xsd:simpleType>
        <xsd:union memberTypes="dms:Text">
          <xsd:simpleType>
            <xsd:restriction base="dms:Choice">
              <xsd:enumeration value="US1 (standard MS)"/>
              <xsd:enumeration value="Western Europe with Nordic Territories"/>
              <xsd:enumeration value="Pan Africa and MS Custom"/>
              <xsd:enumeration value="World General Media"/>
              <xsd:enumeration value="All Japan"/>
              <xsd:enumeration value="Israel"/>
              <xsd:enumeration value="Canada Gen Media"/>
              <xsd:enumeration value="Global High Tech"/>
              <xsd:enumeration value="National Hispanic"/>
              <xsd:enumeration value="None"/>
            </xsd:restriction>
          </xsd:simpleType>
        </xsd:union>
      </xsd:simpleType>
    </xsd:element>
    <xsd:element name="Instructions" ma:index="36" nillable="true" ma:displayName="Instructions" ma:default="" ma:description="These are added automatically." ma:internalName="Instructions">
      <xsd:simpleType>
        <xsd:restriction base="dms:Note"/>
      </xsd:simpleType>
    </xsd:element>
    <xsd:element name="Document_x0020_Writer" ma:index="37" nillable="true" ma:displayName="Document Writer" ma:internalName="Document_x0020_Writer">
      <xsd:simpleType>
        <xsd:restriction base="dms:Text">
          <xsd:maxLength value="255"/>
        </xsd:restriction>
      </xsd:simpleType>
    </xsd:element>
    <xsd:element name="AdLaw_x0020_Reviewer" ma:index="38" nillable="true" ma:displayName="AdLaw Reviewer" ma:default="None" ma:internalName="AdLaw_x0020_Reviewer">
      <xsd:simpleType>
        <xsd:restriction base="dms:Text">
          <xsd:maxLength value="255"/>
        </xsd:restriction>
      </xsd:simpleType>
    </xsd:element>
    <xsd:element name="Done_x002c__x0020_Killed_x002c__x0020_On_x0020_Hold" ma:index="39" nillable="true" ma:displayName="Done, Killed, On Hold" ma:default="Active" ma:description="select on when/if appropriate" ma:format="Dropdown" ma:internalName="Done_x002C__x0020_Killed_x002C__x0020_On_x0020_Hold">
      <xsd:simpleType>
        <xsd:union memberTypes="dms:Text">
          <xsd:simpleType>
            <xsd:restriction base="dms:Choice">
              <xsd:enumeration value="Active"/>
              <xsd:enumeration value="Done"/>
              <xsd:enumeration value="Killed"/>
              <xsd:enumeration value="On Hold"/>
            </xsd:restriction>
          </xsd:simpleType>
        </xsd:union>
      </xsd:simpleType>
    </xsd:element>
    <xsd:element name="Released_x0020_By" ma:index="40" nillable="true" ma:displayName="Released By" ma:default="Client Company" ma:format="Dropdown" ma:internalName="Released_x0020_By">
      <xsd:simpleType>
        <xsd:union memberTypes="dms:Text">
          <xsd:simpleType>
            <xsd:restriction base="dms:Choice">
              <xsd:enumeration value="Client Company"/>
            </xsd:restriction>
          </xsd:simpleType>
        </xsd:union>
      </xsd:simpleType>
    </xsd:element>
    <xsd:element name="Started" ma:index="41" nillable="true" ma:displayName="Started" ma:default="0" ma:internalName="Started">
      <xsd:simpleType>
        <xsd:restriction base="dms:Boolean"/>
      </xsd:simpleType>
    </xsd:element>
    <xsd:element name="LOI" ma:index="42" nillable="true" ma:displayName="LOI" ma:default="0" ma:description="Letter Of Intent" ma:internalName="LOI">
      <xsd:simpleType>
        <xsd:restriction base="dms:Boolean"/>
      </xsd:simpleType>
    </xsd:element>
    <xsd:element name="MOU" ma:index="43" nillable="true" ma:displayName="MOU" ma:default="0" ma:description="Memorandum Of Understanding" ma:internalName="MOU">
      <xsd:simpleType>
        <xsd:restriction base="dms:Boolean"/>
      </xsd:simpleType>
    </xsd:element>
    <xsd:element name="Other_x0020_Legal" ma:index="44" nillable="true" ma:displayName="Other Legal" ma:internalName="Other_x0020_Legal">
      <xsd:simpleType>
        <xsd:restriction base="dms:Text">
          <xsd:maxLength value="255"/>
        </xsd:restriction>
      </xsd:simpleType>
    </xsd:element>
    <xsd:element name="Account_x0020_Backup_x0020_Mobile_x0020_Phone" ma:index="45" nillable="true" ma:displayName="Account Backup Mobile Phone" ma:internalName="Account_x0020_Backup_x0020_Mobile_x0020_Phone">
      <xsd:simpleType>
        <xsd:restriction base="dms:Text">
          <xsd:maxLength value="50"/>
        </xsd:restriction>
      </xsd:simpleType>
    </xsd:element>
    <xsd:element name="DPR_x0020__x002b__x0020_PR" ma:index="54" nillable="true" ma:displayName="DPR + PR" ma:default="0" ma:internalName="DPR_x0020__x002B__x0020_PR">
      <xsd:simpleType>
        <xsd:restriction base="dms:Boolean"/>
      </xsd:simpleType>
    </xsd:element>
    <xsd:element name="Attorney_x0020_Involved" ma:index="55" nillable="true" ma:displayName="Attorney Involved" ma:default="0" ma:internalName="Attorney_x0020_Involved">
      <xsd:simpleType>
        <xsd:restriction base="dms:Boolean"/>
      </xsd:simpleType>
    </xsd:element>
    <xsd:element name="Attorney_x0020_Email" ma:index="56" nillable="true" ma:displayName="Attorney Email" ma:internalName="Attorney_x0020_Email">
      <xsd:simpleType>
        <xsd:restriction base="dms:Text">
          <xsd:maxLength value="50"/>
        </xsd:restriction>
      </xsd:simpleType>
    </xsd:element>
    <xsd:element name="Attorney_x0020_Phone" ma:index="57" nillable="true" ma:displayName="Attorney Phone" ma:internalName="Attorney_x0020_Phone">
      <xsd:simpleType>
        <xsd:restriction base="dms:Text">
          <xsd:maxLength value="30"/>
        </xsd:restriction>
      </xsd:simpleType>
    </xsd:element>
    <xsd:element name="Time_x0020_Zone" ma:index="66" nillable="true" ma:displayName="Time Zone" ma:internalName="Time_x0020_Zone">
      <xsd:simpleType>
        <xsd:restriction base="dms:Text">
          <xsd:maxLength value="30"/>
        </xsd:restriction>
      </xsd:simpleType>
    </xsd:element>
    <xsd:element name="Internal_x0020_Order_x0028_I_x002f_O_x0029__x0023_" ma:index="67" nillable="true" ma:displayName="Internal Order(I/O)#" ma:internalName="Internal_x0020_Order_x0028_I_x002F_O_x0029__x0023_">
      <xsd:simpleType>
        <xsd:restriction base="dms:Text">
          <xsd:maxLength value="30"/>
        </xsd:restriction>
      </xsd:simpleType>
    </xsd:element>
    <xsd:element name="MS_x0020_Account_x0020__x0023_" ma:index="68" nillable="true" ma:displayName="MS Account #" ma:internalName="MS_x0020_Account_x0020__x0023_">
      <xsd:simpleType>
        <xsd:restriction base="dms:Text">
          <xsd:maxLength value="40"/>
        </xsd:restriction>
      </xsd:simpleType>
    </xsd:element>
    <xsd:element name="Posted_x0020_to_x0020_MS_x0020_PressPass" ma:index="76" nillable="true" ma:displayName="Posted to MS PressPass" ma:default="0" ma:internalName="Posted_x0020_to_x0020_MS_x0020_PressPass">
      <xsd:simpleType>
        <xsd:restriction base="dms:Boolean"/>
      </xsd:simpleType>
    </xsd:element>
    <xsd:element name="Job_x0020_Number" ma:index="82" nillable="true" ma:displayName="Job Number" ma:internalName="Job_x0020_Number">
      <xsd:simpleType>
        <xsd:restriction base="dms:Text">
          <xsd:maxLength value="100"/>
        </xsd:restriction>
      </xsd:simpleType>
    </xsd:element>
    <xsd:element name="Editing_x0020_Level" ma:index="83" nillable="true" ma:displayName="Editing Level" ma:default="" ma:format="Dropdown" ma:internalName="Editing_x0020_Level">
      <xsd:simpleType>
        <xsd:union memberTypes="dms:Text">
          <xsd:simpleType>
            <xsd:restriction base="dms:Choice">
              <xsd:enumeration value="Full Edit"/>
              <xsd:enumeration value="Medium Edit"/>
              <xsd:enumeration value="Light Edit"/>
              <xsd:enumeration value="Proofread"/>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4043efe1-a268-4662-b2d0-7a13496800b5" elementFormDefault="qualified">
    <xsd:import namespace="http://schemas.microsoft.com/office/2006/documentManagement/types"/>
    <xsd:import namespace="http://schemas.microsoft.com/office/infopath/2007/PartnerControls"/>
    <xsd:element name="Proposed_x0020_Tags" ma:index="92" nillable="true" ma:displayName="Proposed Tags" ma:internalName="Proposed_x0020_Tags">
      <xsd:simpleType>
        <xsd:restriction base="dms:Note">
          <xsd:maxLength value="255"/>
        </xsd:restriction>
      </xsd:simpleType>
    </xsd:element>
    <xsd:element name="For_x0020_MS_x0020_VPR_x002d_VPK_x002d_Newsroom" ma:index="93" nillable="true" ma:displayName="For MS VPR-VPK-Newsroom" ma:internalName="For_x0020_MS_x0020_VPR_x002d_VPK_x002d_Newsroom">
      <xsd:simpleType>
        <xsd:restriction base="dms:Text">
          <xsd:maxLength value="255"/>
        </xsd:restriction>
      </xsd:simpleType>
    </xsd:element>
    <xsd:element name="WE_x0020_Project_x0020_Manager" ma:index="94" nillable="true" ma:displayName="WE Project Manager" ma:internalName="WE_x0020_Project_x0020_Manager">
      <xsd:simpleType>
        <xsd:restriction base="dms:Text">
          <xsd:maxLength value="50"/>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8" ma:displayName="Content Type"/>
        <xsd:element ref="dc:title" minOccurs="0" maxOccurs="1" ma:index="1" ma:displayName="Document 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2C06F7-87AC-48A1-A91C-C5B0F1001D9D}">
  <ds:schemaRefs>
    <ds:schemaRef ds:uri="4043efe1-a268-4662-b2d0-7a13496800b5"/>
    <ds:schemaRef ds:uri="http://www.w3.org/XML/1998/namespace"/>
    <ds:schemaRef ds:uri="http://schemas.microsoft.com/office/2006/documentManagement/types"/>
    <ds:schemaRef ds:uri="http://purl.org/dc/dcmitype/"/>
    <ds:schemaRef ds:uri="http://purl.org/dc/elements/1.1/"/>
    <ds:schemaRef ds:uri="http://schemas.microsoft.com/office/infopath/2007/PartnerControls"/>
    <ds:schemaRef ds:uri="f7308c59-e3fc-48bd-b337-1e1d3e35413d"/>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AD479A09-BD40-4EE0-AB12-A3C7FD4D69AA}">
  <ds:schemaRefs>
    <ds:schemaRef ds:uri="http://schemas.microsoft.com/sharepoint/v3/contenttype/forms"/>
  </ds:schemaRefs>
</ds:datastoreItem>
</file>

<file path=customXml/itemProps3.xml><?xml version="1.0" encoding="utf-8"?>
<ds:datastoreItem xmlns:ds="http://schemas.openxmlformats.org/officeDocument/2006/customXml" ds:itemID="{2507D597-563E-4C52-9834-A082D984BC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308c59-e3fc-48bd-b337-1e1d3e35413d"/>
    <ds:schemaRef ds:uri="4043efe1-a268-4662-b2d0-7a13496800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1850</TotalTime>
  <Words>3777</Words>
  <Application>Microsoft Office PowerPoint</Application>
  <PresentationFormat>On-screen Show (4:3)</PresentationFormat>
  <Paragraphs>266</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PowerPoint Template_v2</vt:lpstr>
      <vt:lpstr>STEM Perceptions: Student &amp; Parent Study Parents and Students Weigh in on How to Inspire the Next Generation of Doctors, Scientists, Software Developers and Engineers</vt:lpstr>
      <vt:lpstr>Introduction</vt:lpstr>
      <vt:lpstr>Executive Summary: Parent Perceptions</vt:lpstr>
      <vt:lpstr>Executive Summary: Student Perceptions</vt:lpstr>
      <vt:lpstr>Executive Summary: Student Perceptions</vt:lpstr>
      <vt:lpstr>SURVEY FINDINGS</vt:lpstr>
      <vt:lpstr>Among careers tested, the two careers parents most want their child to pursue are scientist and engineer; overall, half of parents say they would like their child to pursue a STEM career.  On the other hand, parents think their kids are more interested in becoming performers or artists.  </vt:lpstr>
      <vt:lpstr>Parents and STEM students agree that there is room for improvement in K–12 STEM education — only 1 in 5 STEM students feel they were extremely well-prepared for their college STEM courses.</vt:lpstr>
      <vt:lpstr>The majority of college students and parents believe that preparing students for careers in STEM should be a priority for K–12 schools in the U.S.; however, only half believe it actually is a top priority in schools.</vt:lpstr>
      <vt:lpstr>So why do parents feel that STEM education should be a priority? About half say it’s to ensure that the U.S. remains competitive in the global marketplace and also to produce the next generation of innovators. Preparing students to have well-paying and fulfilling careers are less important.</vt:lpstr>
      <vt:lpstr>Students are choosing to pursue a STEM degree, not because someone encouraged or told them to or even because the U.S. is in need, but to secure their own futures and because they find it intellectually stimulating/challenging.</vt:lpstr>
      <vt:lpstr>Nearly 4 in 5 STEM college students say that they decided to study STEM in high school or earlier, and parents say STEM interest begins at an early age. </vt:lpstr>
      <vt:lpstr>About a third of college students say that no one had the most influence on their decision to pursue STEM — the same is true of parents who are in STEM fields today. However, over half of students say that a teacher or class got them interested in STEM. Half also said that media, games and toys played a role. </vt:lpstr>
      <vt:lpstr>Although a good K–12 education is necessary for building a foundation and interest in STEM, students say that having a passion for STEM and studying hard are the two most important factors to their success. External factors, such as K–12 education, mentors and role models, are less important. </vt:lpstr>
      <vt:lpstr>Nearly three-quarters of STEM students report that their parents had at least some influence on their decision to study STEM; many parents want their child to pursue a STEM career and almost none discourage it. </vt:lpstr>
      <vt:lpstr>Parents have high, unmet expectations for schools when it comes to STEM education, but are they willing to help make up the difference themselves?  </vt:lpstr>
      <vt:lpstr>STEM Students: What Can Parents and Schools Do to Help  Kids and Teens Become Interested in STEM?</vt:lpstr>
      <vt:lpstr>APPENDIX</vt:lpstr>
      <vt:lpstr>Research Methodology</vt:lpstr>
      <vt:lpstr>About Harris Interactive</vt:lpstr>
    </vt:vector>
  </TitlesOfParts>
  <Company>xvzf xvzf</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STEM Perceptions: Student  Parent Study</dc:title>
  <dc:creator>xvzf xvzf</dc:creator>
  <cp:lastModifiedBy>_</cp:lastModifiedBy>
  <cp:revision>149</cp:revision>
  <dcterms:created xsi:type="dcterms:W3CDTF">2009-09-17T14:09:17Z</dcterms:created>
  <dcterms:modified xsi:type="dcterms:W3CDTF">2013-07-10T14:26:29Z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000800080e000000000001024120</vt:lpwstr>
  </property>
  <property fmtid="{D5CDD505-2E9C-101B-9397-08002B2CF9AE}" pid="3" name="ContentTypeId">
    <vt:lpwstr>0x0101005B854BB8D7539B4DAE3764D711F5E570006BD4B7C359BA8045A153EB29405B5462</vt:lpwstr>
  </property>
  <property fmtid="{D5CDD505-2E9C-101B-9397-08002B2CF9AE}" pid="4" name="_NewReviewCycle">
    <vt:lpwstr/>
  </property>
  <property fmtid="{D5CDD505-2E9C-101B-9397-08002B2CF9AE}" pid="5" name="_AdHocReviewCycleID">
    <vt:i4>507972904</vt:i4>
  </property>
  <property fmtid="{D5CDD505-2E9C-101B-9397-08002B2CF9AE}" pid="6" name="_EmailSubject">
    <vt:lpwstr>MSSTEMSurveyPR is ready for signoff Sept. 6th 12:00PM PDT</vt:lpwstr>
  </property>
  <property fmtid="{D5CDD505-2E9C-101B-9397-08002B2CF9AE}" pid="7" name="_AuthorEmail">
    <vt:lpwstr>blunzmann@waggeneredstrom.com</vt:lpwstr>
  </property>
  <property fmtid="{D5CDD505-2E9C-101B-9397-08002B2CF9AE}" pid="8" name="_AuthorEmailDisplayName">
    <vt:lpwstr>Brianne Lunzmann</vt:lpwstr>
  </property>
  <property fmtid="{D5CDD505-2E9C-101B-9397-08002B2CF9AE}" pid="9" name="_PreviousAdHocReviewCycleID">
    <vt:i4>1237448113</vt:i4>
  </property>
</Properties>
</file>